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5" r:id="rId2"/>
    <p:sldId id="290" r:id="rId3"/>
    <p:sldId id="277" r:id="rId4"/>
    <p:sldId id="276" r:id="rId5"/>
    <p:sldId id="278" r:id="rId6"/>
    <p:sldId id="279" r:id="rId7"/>
    <p:sldId id="280" r:id="rId8"/>
    <p:sldId id="281" r:id="rId9"/>
    <p:sldId id="282" r:id="rId10"/>
    <p:sldId id="283" r:id="rId11"/>
    <p:sldId id="285" r:id="rId12"/>
    <p:sldId id="284" r:id="rId13"/>
    <p:sldId id="286" r:id="rId14"/>
    <p:sldId id="287" r:id="rId15"/>
    <p:sldId id="289" r:id="rId16"/>
  </p:sldIdLst>
  <p:sldSz cx="10691813" cy="7559675"/>
  <p:notesSz cx="7104063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ção Predefinida" id="{A20E71C7-2319-4B67-99BA-A264AF1E3165}">
          <p14:sldIdLst>
            <p14:sldId id="275"/>
            <p14:sldId id="290"/>
            <p14:sldId id="277"/>
            <p14:sldId id="276"/>
            <p14:sldId id="278"/>
            <p14:sldId id="279"/>
            <p14:sldId id="280"/>
            <p14:sldId id="281"/>
            <p14:sldId id="282"/>
            <p14:sldId id="283"/>
            <p14:sldId id="285"/>
            <p14:sldId id="284"/>
            <p14:sldId id="286"/>
            <p14:sldId id="287"/>
            <p14:sldId id="28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BA8B"/>
    <a:srgbClr val="FF9953"/>
    <a:srgbClr val="FF8633"/>
    <a:srgbClr val="CCCDAB"/>
    <a:srgbClr val="E0E1CD"/>
    <a:srgbClr val="D3D4B6"/>
    <a:srgbClr val="FFFFE5"/>
    <a:srgbClr val="FF6600"/>
    <a:srgbClr val="3434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48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tevao Malengue Antonio Carlos" userId="e9790ddf-5e7f-4900-b6a7-c2cfeb8395ed" providerId="ADAL" clId="{8B678E51-CAF6-4510-9398-7F3C85BDA25C}"/>
    <pc:docChg chg="modSld">
      <pc:chgData name="Estevao Malengue Antonio Carlos" userId="e9790ddf-5e7f-4900-b6a7-c2cfeb8395ed" providerId="ADAL" clId="{8B678E51-CAF6-4510-9398-7F3C85BDA25C}" dt="2024-04-09T13:25:07.258" v="4" actId="1035"/>
      <pc:docMkLst>
        <pc:docMk/>
      </pc:docMkLst>
      <pc:sldChg chg="modSp mod">
        <pc:chgData name="Estevao Malengue Antonio Carlos" userId="e9790ddf-5e7f-4900-b6a7-c2cfeb8395ed" providerId="ADAL" clId="{8B678E51-CAF6-4510-9398-7F3C85BDA25C}" dt="2024-04-09T13:25:07.258" v="4" actId="1035"/>
        <pc:sldMkLst>
          <pc:docMk/>
          <pc:sldMk cId="1802507279" sldId="274"/>
        </pc:sldMkLst>
        <pc:picChg chg="mod">
          <ac:chgData name="Estevao Malengue Antonio Carlos" userId="e9790ddf-5e7f-4900-b6a7-c2cfeb8395ed" providerId="ADAL" clId="{8B678E51-CAF6-4510-9398-7F3C85BDA25C}" dt="2024-04-09T13:25:07.258" v="4" actId="1035"/>
          <ac:picMkLst>
            <pc:docMk/>
            <pc:sldMk cId="1802507279" sldId="274"/>
            <ac:picMk id="23" creationId="{DAA2CFBF-9514-475E-68DC-184E903E9234}"/>
          </ac:picMkLst>
        </pc:picChg>
      </pc:sldChg>
      <pc:sldChg chg="modSp mod">
        <pc:chgData name="Estevao Malengue Antonio Carlos" userId="e9790ddf-5e7f-4900-b6a7-c2cfeb8395ed" providerId="ADAL" clId="{8B678E51-CAF6-4510-9398-7F3C85BDA25C}" dt="2024-04-08T15:12:41.910" v="1" actId="14100"/>
        <pc:sldMkLst>
          <pc:docMk/>
          <pc:sldMk cId="2002885916" sldId="275"/>
        </pc:sldMkLst>
        <pc:spChg chg="mod">
          <ac:chgData name="Estevao Malengue Antonio Carlos" userId="e9790ddf-5e7f-4900-b6a7-c2cfeb8395ed" providerId="ADAL" clId="{8B678E51-CAF6-4510-9398-7F3C85BDA25C}" dt="2024-04-08T15:12:41.910" v="1" actId="14100"/>
          <ac:spMkLst>
            <pc:docMk/>
            <pc:sldMk cId="2002885916" sldId="275"/>
            <ac:spMk id="24" creationId="{335DB31E-325F-E55F-C432-7D7AC5D9F03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AO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7FFAF-4321-4C3B-A9E1-D95F840B9FBE}" type="datetimeFigureOut">
              <a:rPr lang="pt-AO" smtClean="0"/>
              <a:t>13/04/2026</a:t>
            </a:fld>
            <a:endParaRPr lang="pt-AO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09663" y="1279525"/>
            <a:ext cx="488632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AO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pt-AO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AO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A8E70-BFD4-4E03-9F7E-0CE0F0DBC706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2928318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1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4191372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2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1222489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3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2021363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4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36673336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5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1728362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6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4017497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7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1626319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8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29507330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9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2136617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10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6759478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11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42473675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12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12857963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13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3493620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14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18868531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4A8E70-BFD4-4E03-9F7E-0CE0F0DBC706}" type="slidenum">
              <a:rPr lang="pt-AO" smtClean="0"/>
              <a:t>15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840485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FA7B-6BF1-4E2E-8FD9-FA00B10DB914}" type="datetimeFigureOut">
              <a:rPr lang="pt-AO" smtClean="0"/>
              <a:t>13/04/2026</a:t>
            </a:fld>
            <a:endParaRPr lang="pt-A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A9FE-CAB9-4679-ABA0-ADB77EDDA452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2573126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FA7B-6BF1-4E2E-8FD9-FA00B10DB914}" type="datetimeFigureOut">
              <a:rPr lang="pt-AO" smtClean="0"/>
              <a:t>13/04/2026</a:t>
            </a:fld>
            <a:endParaRPr lang="pt-A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A9FE-CAB9-4679-ABA0-ADB77EDDA452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1905950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FA7B-6BF1-4E2E-8FD9-FA00B10DB914}" type="datetimeFigureOut">
              <a:rPr lang="pt-AO" smtClean="0"/>
              <a:t>13/04/2026</a:t>
            </a:fld>
            <a:endParaRPr lang="pt-A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A9FE-CAB9-4679-ABA0-ADB77EDDA452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145684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FA7B-6BF1-4E2E-8FD9-FA00B10DB914}" type="datetimeFigureOut">
              <a:rPr lang="pt-AO" smtClean="0"/>
              <a:t>13/04/2026</a:t>
            </a:fld>
            <a:endParaRPr lang="pt-A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A9FE-CAB9-4679-ABA0-ADB77EDDA452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904729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FA7B-6BF1-4E2E-8FD9-FA00B10DB914}" type="datetimeFigureOut">
              <a:rPr lang="pt-AO" smtClean="0"/>
              <a:t>13/04/2026</a:t>
            </a:fld>
            <a:endParaRPr lang="pt-A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A9FE-CAB9-4679-ABA0-ADB77EDDA452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22487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FA7B-6BF1-4E2E-8FD9-FA00B10DB914}" type="datetimeFigureOut">
              <a:rPr lang="pt-AO" smtClean="0"/>
              <a:t>13/04/2026</a:t>
            </a:fld>
            <a:endParaRPr lang="pt-A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A9FE-CAB9-4679-ABA0-ADB77EDDA452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2494615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FA7B-6BF1-4E2E-8FD9-FA00B10DB914}" type="datetimeFigureOut">
              <a:rPr lang="pt-AO" smtClean="0"/>
              <a:t>13/04/2026</a:t>
            </a:fld>
            <a:endParaRPr lang="pt-A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A9FE-CAB9-4679-ABA0-ADB77EDDA452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2969095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FA7B-6BF1-4E2E-8FD9-FA00B10DB914}" type="datetimeFigureOut">
              <a:rPr lang="pt-AO" smtClean="0"/>
              <a:t>13/04/2026</a:t>
            </a:fld>
            <a:endParaRPr lang="pt-A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A9FE-CAB9-4679-ABA0-ADB77EDDA452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84555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FA7B-6BF1-4E2E-8FD9-FA00B10DB914}" type="datetimeFigureOut">
              <a:rPr lang="pt-AO" smtClean="0"/>
              <a:t>13/04/2026</a:t>
            </a:fld>
            <a:endParaRPr lang="pt-A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A9FE-CAB9-4679-ABA0-ADB77EDDA452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46774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FA7B-6BF1-4E2E-8FD9-FA00B10DB914}" type="datetimeFigureOut">
              <a:rPr lang="pt-AO" smtClean="0"/>
              <a:t>13/04/2026</a:t>
            </a:fld>
            <a:endParaRPr lang="pt-A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A9FE-CAB9-4679-ABA0-ADB77EDDA452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477250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FA7B-6BF1-4E2E-8FD9-FA00B10DB914}" type="datetimeFigureOut">
              <a:rPr lang="pt-AO" smtClean="0"/>
              <a:t>13/04/2026</a:t>
            </a:fld>
            <a:endParaRPr lang="pt-A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A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A9FE-CAB9-4679-ABA0-ADB77EDDA452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2088677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5CFA7B-6BF1-4E2E-8FD9-FA00B10DB914}" type="datetimeFigureOut">
              <a:rPr lang="pt-AO" smtClean="0"/>
              <a:t>13/04/2026</a:t>
            </a:fld>
            <a:endParaRPr lang="pt-A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A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94A9FE-CAB9-4679-ABA0-ADB77EDDA452}" type="slidenum">
              <a:rPr lang="pt-AO" smtClean="0"/>
              <a:t>‹nº›</a:t>
            </a:fld>
            <a:endParaRPr lang="pt-AO"/>
          </a:p>
        </p:txBody>
      </p:sp>
    </p:spTree>
    <p:extLst>
      <p:ext uri="{BB962C8B-B14F-4D97-AF65-F5344CB8AC3E}">
        <p14:creationId xmlns:p14="http://schemas.microsoft.com/office/powerpoint/2010/main" val="1216035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eg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ângulo 23">
            <a:extLst>
              <a:ext uri="{FF2B5EF4-FFF2-40B4-BE49-F238E27FC236}">
                <a16:creationId xmlns:a16="http://schemas.microsoft.com/office/drawing/2014/main" id="{335DB31E-325F-E55F-C432-7D7AC5D9F038}"/>
              </a:ext>
            </a:extLst>
          </p:cNvPr>
          <p:cNvSpPr/>
          <p:nvPr/>
        </p:nvSpPr>
        <p:spPr>
          <a:xfrm>
            <a:off x="168878" y="82193"/>
            <a:ext cx="10335567" cy="7397394"/>
          </a:xfrm>
          <a:prstGeom prst="rect">
            <a:avLst/>
          </a:prstGeom>
          <a:solidFill>
            <a:schemeClr val="accent4">
              <a:lumMod val="20000"/>
              <a:lumOff val="8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tx1">
                  <a:lumMod val="85000"/>
                  <a:lumOff val="15000"/>
                </a:schemeClr>
              </a:solidFill>
              <a:latin typeface="Amasis MT Pro" panose="02040504050005020304" pitchFamily="18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75398E4-6813-33AE-A8DF-4744C56B4C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2661" y="1555373"/>
            <a:ext cx="9405746" cy="5290731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4259CF27-4B30-B147-D130-D432159756B4}"/>
              </a:ext>
            </a:extLst>
          </p:cNvPr>
          <p:cNvSpPr/>
          <p:nvPr/>
        </p:nvSpPr>
        <p:spPr>
          <a:xfrm rot="5400000">
            <a:off x="6882536" y="3731351"/>
            <a:ext cx="7559673" cy="96978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tx1">
                  <a:lumMod val="85000"/>
                  <a:lumOff val="15000"/>
                </a:schemeClr>
              </a:solidFill>
              <a:latin typeface="Amasis MT Pro" panose="02040504050005020304" pitchFamily="18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44D4EF8-C87B-30C7-F67E-D7903D6445B0}"/>
              </a:ext>
            </a:extLst>
          </p:cNvPr>
          <p:cNvSpPr/>
          <p:nvPr/>
        </p:nvSpPr>
        <p:spPr>
          <a:xfrm rot="5400000">
            <a:off x="4807795" y="772764"/>
            <a:ext cx="1412847" cy="6014145"/>
          </a:xfrm>
          <a:prstGeom prst="rect">
            <a:avLst/>
          </a:prstGeom>
          <a:solidFill>
            <a:schemeClr val="accent4">
              <a:lumMod val="20000"/>
              <a:lumOff val="8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 dirty="0">
              <a:solidFill>
                <a:schemeClr val="tx1">
                  <a:lumMod val="85000"/>
                  <a:lumOff val="15000"/>
                </a:schemeClr>
              </a:solidFill>
              <a:latin typeface="Amasis MT Pro" panose="02040504050005020304" pitchFamily="18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D716EB57-24D9-3D18-5DFE-726C80451D03}"/>
              </a:ext>
            </a:extLst>
          </p:cNvPr>
          <p:cNvSpPr txBox="1">
            <a:spLocks/>
          </p:cNvSpPr>
          <p:nvPr/>
        </p:nvSpPr>
        <p:spPr>
          <a:xfrm>
            <a:off x="2507145" y="3157486"/>
            <a:ext cx="6014144" cy="841807"/>
          </a:xfrm>
          <a:prstGeom prst="rect">
            <a:avLst/>
          </a:prstGeom>
        </p:spPr>
        <p:txBody>
          <a:bodyPr vert="horz" lIns="80189" tIns="40094" rIns="80189" bIns="40094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2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CURSO DE ORÇAMENTO DE OBRAS</a:t>
            </a:r>
            <a:endParaRPr lang="pt-AO" sz="24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D3C03F1-9648-9F67-8D58-E0A9E5D30E6C}"/>
              </a:ext>
            </a:extLst>
          </p:cNvPr>
          <p:cNvSpPr/>
          <p:nvPr/>
        </p:nvSpPr>
        <p:spPr>
          <a:xfrm rot="5400000">
            <a:off x="-3727263" y="3727261"/>
            <a:ext cx="7559676" cy="105152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tx1">
                  <a:lumMod val="85000"/>
                  <a:lumOff val="15000"/>
                </a:schemeClr>
              </a:solidFill>
              <a:latin typeface="Amasis MT Pro" panose="02040504050005020304" pitchFamily="18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C4349C9-1BC8-DB2C-0ACF-5D75E8AB3EC8}"/>
              </a:ext>
            </a:extLst>
          </p:cNvPr>
          <p:cNvSpPr/>
          <p:nvPr/>
        </p:nvSpPr>
        <p:spPr>
          <a:xfrm rot="5400000">
            <a:off x="-3695299" y="3756978"/>
            <a:ext cx="7559678" cy="45719"/>
          </a:xfrm>
          <a:prstGeom prst="rect">
            <a:avLst/>
          </a:prstGeom>
          <a:solidFill>
            <a:srgbClr val="FF9953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tx1">
                  <a:lumMod val="85000"/>
                  <a:lumOff val="15000"/>
                </a:schemeClr>
              </a:solidFill>
              <a:latin typeface="Amasis MT Pro" panose="02040504050005020304" pitchFamily="18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E8D28346-31D9-95D7-4C2C-0A30625852AD}"/>
              </a:ext>
            </a:extLst>
          </p:cNvPr>
          <p:cNvSpPr/>
          <p:nvPr/>
        </p:nvSpPr>
        <p:spPr>
          <a:xfrm rot="5400000">
            <a:off x="6811187" y="3756978"/>
            <a:ext cx="7559675" cy="45719"/>
          </a:xfrm>
          <a:prstGeom prst="rect">
            <a:avLst/>
          </a:prstGeom>
          <a:solidFill>
            <a:srgbClr val="FF9953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tx1">
                  <a:lumMod val="85000"/>
                  <a:lumOff val="15000"/>
                </a:schemeClr>
              </a:solidFill>
              <a:latin typeface="Amasis MT Pro" panose="020405040500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2180367-4DD8-84D5-272A-9F509E1972F9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8584" y="173608"/>
            <a:ext cx="702890" cy="702890"/>
          </a:xfrm>
          <a:prstGeom prst="rect">
            <a:avLst/>
          </a:prstGeom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60D3724D-33B4-CBAD-AD35-542F5FC3C07A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97C7677-1139-ED42-4586-4AC4F7ED441E}"/>
              </a:ext>
            </a:extLst>
          </p:cNvPr>
          <p:cNvSpPr txBox="1"/>
          <p:nvPr/>
        </p:nvSpPr>
        <p:spPr>
          <a:xfrm>
            <a:off x="1199692" y="246051"/>
            <a:ext cx="870508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4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2400" dirty="0"/>
          </a:p>
        </p:txBody>
      </p:sp>
    </p:spTree>
    <p:extLst>
      <p:ext uri="{BB962C8B-B14F-4D97-AF65-F5344CB8AC3E}">
        <p14:creationId xmlns:p14="http://schemas.microsoft.com/office/powerpoint/2010/main" val="2002885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38B02-056E-2B2C-1E02-A1ABD4951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0D9F8567-280F-E783-376D-8F77482E88EE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A0E62F0-E88C-A70E-3254-9B9912ABDE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693" y="184515"/>
            <a:ext cx="8705088" cy="490643"/>
          </a:xfrm>
        </p:spPr>
        <p:txBody>
          <a:bodyPr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CURSO DE ORÇAMENTO DE OBRAS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553012F-6EB3-8DF3-ADBA-94BC8F804F35}"/>
              </a:ext>
            </a:extLst>
          </p:cNvPr>
          <p:cNvSpPr/>
          <p:nvPr/>
        </p:nvSpPr>
        <p:spPr>
          <a:xfrm>
            <a:off x="10205820" y="1270905"/>
            <a:ext cx="485992" cy="801886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DE53D16-124E-7F13-6839-F4A618F6D88A}"/>
              </a:ext>
            </a:extLst>
          </p:cNvPr>
          <p:cNvSpPr/>
          <p:nvPr/>
        </p:nvSpPr>
        <p:spPr>
          <a:xfrm>
            <a:off x="10205821" y="2109239"/>
            <a:ext cx="485991" cy="2952401"/>
          </a:xfrm>
          <a:prstGeom prst="rect">
            <a:avLst/>
          </a:prstGeom>
          <a:solidFill>
            <a:srgbClr val="FF0000">
              <a:alpha val="94902"/>
            </a:srgbClr>
          </a:solidFill>
          <a:ln>
            <a:solidFill>
              <a:srgbClr val="D3D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59B9450-D497-F85E-3487-4D6355BFF54D}"/>
              </a:ext>
            </a:extLst>
          </p:cNvPr>
          <p:cNvSpPr/>
          <p:nvPr/>
        </p:nvSpPr>
        <p:spPr>
          <a:xfrm>
            <a:off x="10205820" y="5098088"/>
            <a:ext cx="485992" cy="2461587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3867A513-E428-5CC1-E74C-6C9848DE4697}"/>
              </a:ext>
            </a:extLst>
          </p:cNvPr>
          <p:cNvSpPr/>
          <p:nvPr/>
        </p:nvSpPr>
        <p:spPr>
          <a:xfrm>
            <a:off x="10205820" y="0"/>
            <a:ext cx="485992" cy="1234457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bg2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C1B027C-5A4E-2CAD-EFEE-4F167B9D864A}"/>
              </a:ext>
            </a:extLst>
          </p:cNvPr>
          <p:cNvSpPr txBox="1"/>
          <p:nvPr/>
        </p:nvSpPr>
        <p:spPr>
          <a:xfrm rot="16200000">
            <a:off x="10034268" y="475953"/>
            <a:ext cx="829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0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PAG. 3</a:t>
            </a:r>
            <a:endParaRPr lang="pt-AO" sz="1000" b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E9EA003-805F-F493-0B1E-1826FF9551D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621" y="184515"/>
            <a:ext cx="702890" cy="75814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A3604055-4B7C-E19F-483E-E5087E50283A}"/>
              </a:ext>
            </a:extLst>
          </p:cNvPr>
          <p:cNvSpPr txBox="1">
            <a:spLocks/>
          </p:cNvSpPr>
          <p:nvPr/>
        </p:nvSpPr>
        <p:spPr>
          <a:xfrm>
            <a:off x="293621" y="1368694"/>
            <a:ext cx="321036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ORÇAMENTO DE OBRAS É: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56E4EA0-A757-57DA-003F-C2CB1041E6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0479" y="2072791"/>
            <a:ext cx="3210360" cy="4694722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F81BB34C-4E00-D6E0-DD51-901EDF8A1108}"/>
              </a:ext>
            </a:extLst>
          </p:cNvPr>
          <p:cNvSpPr txBox="1">
            <a:spLocks/>
          </p:cNvSpPr>
          <p:nvPr/>
        </p:nvSpPr>
        <p:spPr>
          <a:xfrm>
            <a:off x="4388510" y="2109239"/>
            <a:ext cx="419913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1- INTERPRETAR PROJECTOS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CDEDD913-392A-30A7-CCCE-967B84CF0C15}"/>
              </a:ext>
            </a:extLst>
          </p:cNvPr>
          <p:cNvSpPr txBox="1">
            <a:spLocks/>
          </p:cNvSpPr>
          <p:nvPr/>
        </p:nvSpPr>
        <p:spPr>
          <a:xfrm>
            <a:off x="3980839" y="2639905"/>
            <a:ext cx="419913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2- LISTAR SERVIÇOS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A23DAEE9-11E1-3145-FE10-FAD47A266C28}"/>
              </a:ext>
            </a:extLst>
          </p:cNvPr>
          <p:cNvSpPr txBox="1">
            <a:spLocks/>
          </p:cNvSpPr>
          <p:nvPr/>
        </p:nvSpPr>
        <p:spPr>
          <a:xfrm>
            <a:off x="4330392" y="3160557"/>
            <a:ext cx="419913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3- QUANTIFICAR INSUMOS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5877B400-D42A-9EE0-153B-7748FAD72A67}"/>
              </a:ext>
            </a:extLst>
          </p:cNvPr>
          <p:cNvSpPr txBox="1">
            <a:spLocks/>
          </p:cNvSpPr>
          <p:nvPr/>
        </p:nvSpPr>
        <p:spPr>
          <a:xfrm>
            <a:off x="4223153" y="3726361"/>
            <a:ext cx="419913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4- ELABORAR COTAÇÕES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95F86469-CF6E-C45D-4D4C-49D2CA8C291F}"/>
              </a:ext>
            </a:extLst>
          </p:cNvPr>
          <p:cNvSpPr txBox="1">
            <a:spLocks/>
          </p:cNvSpPr>
          <p:nvPr/>
        </p:nvSpPr>
        <p:spPr>
          <a:xfrm>
            <a:off x="4145217" y="4313462"/>
            <a:ext cx="513151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5- COMPOR PREÇOS DE CUSTOS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00C360EB-2416-063F-28A3-EBE82948624F}"/>
              </a:ext>
            </a:extLst>
          </p:cNvPr>
          <p:cNvSpPr txBox="1">
            <a:spLocks/>
          </p:cNvSpPr>
          <p:nvPr/>
        </p:nvSpPr>
        <p:spPr>
          <a:xfrm>
            <a:off x="4145217" y="4873936"/>
            <a:ext cx="513151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6- COMPOR PREÇOS DE VENDA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27ED5F86-85E6-EB78-9E96-114954980D4C}"/>
              </a:ext>
            </a:extLst>
          </p:cNvPr>
          <p:cNvSpPr txBox="1">
            <a:spLocks/>
          </p:cNvSpPr>
          <p:nvPr/>
        </p:nvSpPr>
        <p:spPr>
          <a:xfrm>
            <a:off x="3922317" y="5465728"/>
            <a:ext cx="513151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7- REVISAR O ORÇAMENTO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id="{59B7DA05-B61B-C890-C64B-DB21FF103AD5}"/>
              </a:ext>
            </a:extLst>
          </p:cNvPr>
          <p:cNvSpPr txBox="1">
            <a:spLocks/>
          </p:cNvSpPr>
          <p:nvPr/>
        </p:nvSpPr>
        <p:spPr>
          <a:xfrm>
            <a:off x="3756960" y="5986380"/>
            <a:ext cx="513151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8- FECHAR A PROPOSTA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81B33D6F-AF92-AE93-CF89-14ED47B9B33A}"/>
              </a:ext>
            </a:extLst>
          </p:cNvPr>
          <p:cNvSpPr txBox="1">
            <a:spLocks/>
          </p:cNvSpPr>
          <p:nvPr/>
        </p:nvSpPr>
        <p:spPr>
          <a:xfrm rot="5400000">
            <a:off x="9046524" y="3326654"/>
            <a:ext cx="2925473" cy="490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6279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48B337D-11EE-ED70-C37E-49D45A35A700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D2DF7B-4D64-CAB5-98CF-DBE4AD537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693" y="184515"/>
            <a:ext cx="8705088" cy="490643"/>
          </a:xfrm>
        </p:spPr>
        <p:txBody>
          <a:bodyPr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CURSO DE ORÇAMENTO DE OBRAS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6129584-1DFC-C69B-DC73-85AE3543DE7E}"/>
              </a:ext>
            </a:extLst>
          </p:cNvPr>
          <p:cNvSpPr/>
          <p:nvPr/>
        </p:nvSpPr>
        <p:spPr>
          <a:xfrm>
            <a:off x="10205820" y="1270905"/>
            <a:ext cx="485992" cy="801886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D17A466-E6CD-12E0-1FF9-36EAECF26E0D}"/>
              </a:ext>
            </a:extLst>
          </p:cNvPr>
          <p:cNvSpPr/>
          <p:nvPr/>
        </p:nvSpPr>
        <p:spPr>
          <a:xfrm>
            <a:off x="10205821" y="2109239"/>
            <a:ext cx="485991" cy="2952401"/>
          </a:xfrm>
          <a:prstGeom prst="rect">
            <a:avLst/>
          </a:prstGeom>
          <a:solidFill>
            <a:srgbClr val="FF0000">
              <a:alpha val="94902"/>
            </a:srgbClr>
          </a:solidFill>
          <a:ln>
            <a:solidFill>
              <a:srgbClr val="D3D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8EED4D-7628-76CC-80A3-AF1A2B37A337}"/>
              </a:ext>
            </a:extLst>
          </p:cNvPr>
          <p:cNvSpPr/>
          <p:nvPr/>
        </p:nvSpPr>
        <p:spPr>
          <a:xfrm>
            <a:off x="10205820" y="5098088"/>
            <a:ext cx="485992" cy="2461587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04E0E44-D2AC-C0A9-4CA1-A678E70808DB}"/>
              </a:ext>
            </a:extLst>
          </p:cNvPr>
          <p:cNvSpPr/>
          <p:nvPr/>
        </p:nvSpPr>
        <p:spPr>
          <a:xfrm>
            <a:off x="10205820" y="0"/>
            <a:ext cx="485992" cy="1234457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bg2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68056C-966B-94AF-AC96-9F0177C604D0}"/>
              </a:ext>
            </a:extLst>
          </p:cNvPr>
          <p:cNvSpPr txBox="1"/>
          <p:nvPr/>
        </p:nvSpPr>
        <p:spPr>
          <a:xfrm rot="16200000">
            <a:off x="10034268" y="475953"/>
            <a:ext cx="829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0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PAG. 4</a:t>
            </a:r>
            <a:endParaRPr lang="pt-AO" sz="1000" b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BF67D0D-8215-14F7-F4F2-DF85EC529CE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621" y="184515"/>
            <a:ext cx="702890" cy="75814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BE346CB6-3ED7-8718-D698-8F31F2FA8329}"/>
              </a:ext>
            </a:extLst>
          </p:cNvPr>
          <p:cNvSpPr txBox="1">
            <a:spLocks/>
          </p:cNvSpPr>
          <p:nvPr/>
        </p:nvSpPr>
        <p:spPr>
          <a:xfrm>
            <a:off x="293621" y="1368694"/>
            <a:ext cx="321036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INTERPRETAR PROJECTOS: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9CDC9E8-EA30-7938-2EE9-AA89A0136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248" y="1893167"/>
            <a:ext cx="4289397" cy="2854398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FD18AE8C-AAEB-D741-B379-7F10DF50CF97}"/>
              </a:ext>
            </a:extLst>
          </p:cNvPr>
          <p:cNvSpPr txBox="1">
            <a:spLocks/>
          </p:cNvSpPr>
          <p:nvPr/>
        </p:nvSpPr>
        <p:spPr>
          <a:xfrm>
            <a:off x="4837644" y="1893167"/>
            <a:ext cx="419913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2- PROJECTO ARQUITECTÔNICO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C74474C-85F8-0ADA-8649-740F92613E3F}"/>
              </a:ext>
            </a:extLst>
          </p:cNvPr>
          <p:cNvSpPr txBox="1">
            <a:spLocks/>
          </p:cNvSpPr>
          <p:nvPr/>
        </p:nvSpPr>
        <p:spPr>
          <a:xfrm>
            <a:off x="5345906" y="1828133"/>
            <a:ext cx="4199130" cy="5406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Croquis de localização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Implantação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cobertura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Fundação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Cotas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Mobiladas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Fachadas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Cortes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800" b="1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Hidraulicas</a:t>
            </a:r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Esgoto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800" b="1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Avac</a:t>
            </a:r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Detalhes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23C589D9-A84E-AF6D-C536-B325B7A74F25}"/>
              </a:ext>
            </a:extLst>
          </p:cNvPr>
          <p:cNvSpPr txBox="1">
            <a:spLocks/>
          </p:cNvSpPr>
          <p:nvPr/>
        </p:nvSpPr>
        <p:spPr>
          <a:xfrm rot="5400000">
            <a:off x="9046524" y="3326654"/>
            <a:ext cx="2925473" cy="490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330709BD-9C3A-2ECE-9F26-7C48DD7F128C}"/>
              </a:ext>
            </a:extLst>
          </p:cNvPr>
          <p:cNvSpPr txBox="1">
            <a:spLocks/>
          </p:cNvSpPr>
          <p:nvPr/>
        </p:nvSpPr>
        <p:spPr>
          <a:xfrm>
            <a:off x="548247" y="4988916"/>
            <a:ext cx="4289397" cy="177764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sz="1800" b="0" i="0" dirty="0">
                <a:solidFill>
                  <a:srgbClr val="444444"/>
                </a:solidFill>
                <a:effectLst/>
                <a:highlight>
                  <a:srgbClr val="FFFFFF"/>
                </a:highlight>
                <a:latin typeface="Helvetica" panose="020B0604020202020204" pitchFamily="34" charset="0"/>
              </a:rPr>
              <a:t>Um </a:t>
            </a:r>
            <a:r>
              <a:rPr lang="pt-PT" sz="1800" b="0" i="0" dirty="0" err="1">
                <a:solidFill>
                  <a:srgbClr val="444444"/>
                </a:solidFill>
                <a:effectLst/>
                <a:highlight>
                  <a:srgbClr val="FFFFFF"/>
                </a:highlight>
                <a:latin typeface="Helvetica" panose="020B0604020202020204" pitchFamily="34" charset="0"/>
              </a:rPr>
              <a:t>projecto</a:t>
            </a:r>
            <a:r>
              <a:rPr lang="pt-PT" sz="1800" b="0" i="0" dirty="0">
                <a:solidFill>
                  <a:srgbClr val="444444"/>
                </a:solidFill>
                <a:effectLst/>
                <a:highlight>
                  <a:srgbClr val="FFFFFF"/>
                </a:highlight>
                <a:latin typeface="Helvetica" panose="020B0604020202020204" pitchFamily="34" charset="0"/>
              </a:rPr>
              <a:t> </a:t>
            </a:r>
            <a:r>
              <a:rPr lang="pt-PT" sz="1800" b="0" i="0" dirty="0" err="1">
                <a:solidFill>
                  <a:srgbClr val="444444"/>
                </a:solidFill>
                <a:effectLst/>
                <a:highlight>
                  <a:srgbClr val="FFFFFF"/>
                </a:highlight>
                <a:latin typeface="Helvetica" panose="020B0604020202020204" pitchFamily="34" charset="0"/>
              </a:rPr>
              <a:t>arquitectónico</a:t>
            </a:r>
            <a:r>
              <a:rPr lang="pt-PT" sz="1800" b="0" i="0" dirty="0">
                <a:solidFill>
                  <a:srgbClr val="444444"/>
                </a:solidFill>
                <a:effectLst/>
                <a:highlight>
                  <a:srgbClr val="FFFFFF"/>
                </a:highlight>
                <a:latin typeface="Helvetica" panose="020B0604020202020204" pitchFamily="34" charset="0"/>
              </a:rPr>
              <a:t> (ou </a:t>
            </a:r>
            <a:r>
              <a:rPr lang="pt-PT" sz="1800" b="0" i="0" dirty="0" err="1">
                <a:solidFill>
                  <a:srgbClr val="444444"/>
                </a:solidFill>
                <a:effectLst/>
                <a:highlight>
                  <a:srgbClr val="FFFFFF"/>
                </a:highlight>
                <a:latin typeface="Helvetica" panose="020B0604020202020204" pitchFamily="34" charset="0"/>
              </a:rPr>
              <a:t>projectos</a:t>
            </a:r>
            <a:r>
              <a:rPr lang="pt-PT" sz="1800" b="0" i="0" dirty="0">
                <a:solidFill>
                  <a:srgbClr val="444444"/>
                </a:solidFill>
                <a:effectLst/>
                <a:highlight>
                  <a:srgbClr val="FFFFFF"/>
                </a:highlight>
                <a:latin typeface="Helvetica" panose="020B0604020202020204" pitchFamily="34" charset="0"/>
              </a:rPr>
              <a:t> de </a:t>
            </a:r>
            <a:r>
              <a:rPr lang="pt-PT" sz="1800" b="0" i="0" dirty="0" err="1">
                <a:solidFill>
                  <a:srgbClr val="444444"/>
                </a:solidFill>
                <a:effectLst/>
                <a:highlight>
                  <a:srgbClr val="FFFFFF"/>
                </a:highlight>
                <a:latin typeface="Helvetica" panose="020B0604020202020204" pitchFamily="34" charset="0"/>
              </a:rPr>
              <a:t>arquitectura</a:t>
            </a:r>
            <a:r>
              <a:rPr lang="pt-PT" sz="1800" b="0" i="0" dirty="0">
                <a:solidFill>
                  <a:srgbClr val="444444"/>
                </a:solidFill>
                <a:effectLst/>
                <a:highlight>
                  <a:srgbClr val="FFFFFF"/>
                </a:highlight>
                <a:latin typeface="Helvetica" panose="020B0604020202020204" pitchFamily="34" charset="0"/>
              </a:rPr>
              <a:t>), é um conjunto de informações e diagramas que permitem detalhar, em algum tipo de apoio, como será uma obra que se queira levar a cabo.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644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48B337D-11EE-ED70-C37E-49D45A35A700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D2DF7B-4D64-CAB5-98CF-DBE4AD537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693" y="184515"/>
            <a:ext cx="8705088" cy="490643"/>
          </a:xfrm>
        </p:spPr>
        <p:txBody>
          <a:bodyPr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CURSO DE ORÇAMENTO DE OBRAS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6129584-1DFC-C69B-DC73-85AE3543DE7E}"/>
              </a:ext>
            </a:extLst>
          </p:cNvPr>
          <p:cNvSpPr/>
          <p:nvPr/>
        </p:nvSpPr>
        <p:spPr>
          <a:xfrm>
            <a:off x="10205820" y="1270905"/>
            <a:ext cx="485992" cy="801886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D17A466-E6CD-12E0-1FF9-36EAECF26E0D}"/>
              </a:ext>
            </a:extLst>
          </p:cNvPr>
          <p:cNvSpPr/>
          <p:nvPr/>
        </p:nvSpPr>
        <p:spPr>
          <a:xfrm>
            <a:off x="10205821" y="2109239"/>
            <a:ext cx="485991" cy="2952401"/>
          </a:xfrm>
          <a:prstGeom prst="rect">
            <a:avLst/>
          </a:prstGeom>
          <a:solidFill>
            <a:srgbClr val="FF0000">
              <a:alpha val="94902"/>
            </a:srgbClr>
          </a:solidFill>
          <a:ln>
            <a:solidFill>
              <a:srgbClr val="D3D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8EED4D-7628-76CC-80A3-AF1A2B37A337}"/>
              </a:ext>
            </a:extLst>
          </p:cNvPr>
          <p:cNvSpPr/>
          <p:nvPr/>
        </p:nvSpPr>
        <p:spPr>
          <a:xfrm>
            <a:off x="10205820" y="5098088"/>
            <a:ext cx="485992" cy="2461587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04E0E44-D2AC-C0A9-4CA1-A678E70808DB}"/>
              </a:ext>
            </a:extLst>
          </p:cNvPr>
          <p:cNvSpPr/>
          <p:nvPr/>
        </p:nvSpPr>
        <p:spPr>
          <a:xfrm>
            <a:off x="10205820" y="0"/>
            <a:ext cx="485992" cy="1234457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bg2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68056C-966B-94AF-AC96-9F0177C604D0}"/>
              </a:ext>
            </a:extLst>
          </p:cNvPr>
          <p:cNvSpPr txBox="1"/>
          <p:nvPr/>
        </p:nvSpPr>
        <p:spPr>
          <a:xfrm rot="16200000">
            <a:off x="10034268" y="475953"/>
            <a:ext cx="829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0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PAG. 5</a:t>
            </a:r>
            <a:endParaRPr lang="pt-AO" sz="1000" b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BF67D0D-8215-14F7-F4F2-DF85EC529CE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621" y="184515"/>
            <a:ext cx="702890" cy="75814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BE346CB6-3ED7-8718-D698-8F31F2FA8329}"/>
              </a:ext>
            </a:extLst>
          </p:cNvPr>
          <p:cNvSpPr txBox="1">
            <a:spLocks/>
          </p:cNvSpPr>
          <p:nvPr/>
        </p:nvSpPr>
        <p:spPr>
          <a:xfrm>
            <a:off x="548247" y="1368694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LISTAR SERVIÇOS: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9CDC9E8-EA30-7938-2EE9-AA89A0136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3256" y="2193401"/>
            <a:ext cx="4332506" cy="3010892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FD18AE8C-AAEB-D741-B379-7F10DF50CF97}"/>
              </a:ext>
            </a:extLst>
          </p:cNvPr>
          <p:cNvSpPr txBox="1">
            <a:spLocks/>
          </p:cNvSpPr>
          <p:nvPr/>
        </p:nvSpPr>
        <p:spPr>
          <a:xfrm>
            <a:off x="5138683" y="995361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1- SERVIÇOS INICIAIS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C74474C-85F8-0ADA-8649-740F92613E3F}"/>
              </a:ext>
            </a:extLst>
          </p:cNvPr>
          <p:cNvSpPr txBox="1">
            <a:spLocks/>
          </p:cNvSpPr>
          <p:nvPr/>
        </p:nvSpPr>
        <p:spPr>
          <a:xfrm>
            <a:off x="5345906" y="1372984"/>
            <a:ext cx="419913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Implantação da obra</a:t>
            </a: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23C589D9-A84E-AF6D-C536-B325B7A74F25}"/>
              </a:ext>
            </a:extLst>
          </p:cNvPr>
          <p:cNvSpPr txBox="1">
            <a:spLocks/>
          </p:cNvSpPr>
          <p:nvPr/>
        </p:nvSpPr>
        <p:spPr>
          <a:xfrm rot="5400000">
            <a:off x="9046524" y="3326654"/>
            <a:ext cx="2925473" cy="490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330709BD-9C3A-2ECE-9F26-7C48DD7F128C}"/>
              </a:ext>
            </a:extLst>
          </p:cNvPr>
          <p:cNvSpPr txBox="1">
            <a:spLocks/>
          </p:cNvSpPr>
          <p:nvPr/>
        </p:nvSpPr>
        <p:spPr>
          <a:xfrm>
            <a:off x="563256" y="5265486"/>
            <a:ext cx="4289397" cy="171321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sz="1800" b="0" i="0" dirty="0"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É a execução de todas as etapas do projeto da fundação ao acabamento, consistindo em construir o que consta em projeto, respeitando as técnicas construtivas e as normas técnicas vigentes.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74799E10-8194-8D2A-6CCB-D3EB66405A6F}"/>
              </a:ext>
            </a:extLst>
          </p:cNvPr>
          <p:cNvSpPr txBox="1">
            <a:spLocks/>
          </p:cNvSpPr>
          <p:nvPr/>
        </p:nvSpPr>
        <p:spPr>
          <a:xfrm>
            <a:off x="5138683" y="1812340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2- INFRAESTRUTURA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05266C19-EBAF-025C-7E44-0588D0BF4FB1}"/>
              </a:ext>
            </a:extLst>
          </p:cNvPr>
          <p:cNvSpPr txBox="1">
            <a:spLocks/>
          </p:cNvSpPr>
          <p:nvPr/>
        </p:nvSpPr>
        <p:spPr>
          <a:xfrm>
            <a:off x="5391758" y="2479125"/>
            <a:ext cx="4199130" cy="8753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Betão de limpeza para sapatas e vigas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Betão armado para viga de fundação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Betão armado para sapatas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Aterro com material de empréstimo</a:t>
            </a:r>
            <a:endParaRPr lang="pt-PT" sz="18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7DDF86AF-607D-238E-36DA-FDD7A4B55054}"/>
              </a:ext>
            </a:extLst>
          </p:cNvPr>
          <p:cNvSpPr txBox="1">
            <a:spLocks/>
          </p:cNvSpPr>
          <p:nvPr/>
        </p:nvSpPr>
        <p:spPr>
          <a:xfrm>
            <a:off x="5189889" y="3461734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3- SUPEREESTRUTURA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FAC1D43A-304B-B505-A13E-9B3E434A51C3}"/>
              </a:ext>
            </a:extLst>
          </p:cNvPr>
          <p:cNvSpPr txBox="1">
            <a:spLocks/>
          </p:cNvSpPr>
          <p:nvPr/>
        </p:nvSpPr>
        <p:spPr>
          <a:xfrm>
            <a:off x="5451226" y="4115282"/>
            <a:ext cx="4199130" cy="88950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Betão armado para pilares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Betão armado para viga superior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Betão armado para vergas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Betão armado para lajes</a:t>
            </a:r>
            <a:endParaRPr lang="pt-PT" sz="18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679FB724-F653-F46A-C9E0-C0AE041F0630}"/>
              </a:ext>
            </a:extLst>
          </p:cNvPr>
          <p:cNvSpPr txBox="1">
            <a:spLocks/>
          </p:cNvSpPr>
          <p:nvPr/>
        </p:nvSpPr>
        <p:spPr>
          <a:xfrm>
            <a:off x="5246792" y="5150306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4- ALVENARIA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8" name="Título 1">
            <a:extLst>
              <a:ext uri="{FF2B5EF4-FFF2-40B4-BE49-F238E27FC236}">
                <a16:creationId xmlns:a16="http://schemas.microsoft.com/office/drawing/2014/main" id="{0D79B048-DDD2-AB37-C464-E92B3663F34F}"/>
              </a:ext>
            </a:extLst>
          </p:cNvPr>
          <p:cNvSpPr txBox="1">
            <a:spLocks/>
          </p:cNvSpPr>
          <p:nvPr/>
        </p:nvSpPr>
        <p:spPr>
          <a:xfrm>
            <a:off x="5429671" y="5503729"/>
            <a:ext cx="4199130" cy="508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Alvenaria interior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Alvenaria exterior</a:t>
            </a:r>
          </a:p>
        </p:txBody>
      </p:sp>
      <p:sp>
        <p:nvSpPr>
          <p:cNvPr id="29" name="Título 1">
            <a:extLst>
              <a:ext uri="{FF2B5EF4-FFF2-40B4-BE49-F238E27FC236}">
                <a16:creationId xmlns:a16="http://schemas.microsoft.com/office/drawing/2014/main" id="{7B2630B2-C91E-444C-E5C5-9E461A7276DB}"/>
              </a:ext>
            </a:extLst>
          </p:cNvPr>
          <p:cNvSpPr txBox="1">
            <a:spLocks/>
          </p:cNvSpPr>
          <p:nvPr/>
        </p:nvSpPr>
        <p:spPr>
          <a:xfrm>
            <a:off x="5345906" y="6145987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5- REVESTIMENTO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7425F4FF-DE86-7B36-7127-C72BEEE9F3C3}"/>
              </a:ext>
            </a:extLst>
          </p:cNvPr>
          <p:cNvSpPr txBox="1">
            <a:spLocks/>
          </p:cNvSpPr>
          <p:nvPr/>
        </p:nvSpPr>
        <p:spPr>
          <a:xfrm>
            <a:off x="5612551" y="6838878"/>
            <a:ext cx="4199130" cy="5086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Chapisco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Emboço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Reboco</a:t>
            </a:r>
          </a:p>
        </p:txBody>
      </p:sp>
    </p:spTree>
    <p:extLst>
      <p:ext uri="{BB962C8B-B14F-4D97-AF65-F5344CB8AC3E}">
        <p14:creationId xmlns:p14="http://schemas.microsoft.com/office/powerpoint/2010/main" val="525036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48B337D-11EE-ED70-C37E-49D45A35A700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D2DF7B-4D64-CAB5-98CF-DBE4AD537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693" y="184515"/>
            <a:ext cx="8705088" cy="490643"/>
          </a:xfrm>
        </p:spPr>
        <p:txBody>
          <a:bodyPr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CURSO DE ORÇAMENTO DE OBRAS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6129584-1DFC-C69B-DC73-85AE3543DE7E}"/>
              </a:ext>
            </a:extLst>
          </p:cNvPr>
          <p:cNvSpPr/>
          <p:nvPr/>
        </p:nvSpPr>
        <p:spPr>
          <a:xfrm>
            <a:off x="10205820" y="1270905"/>
            <a:ext cx="485992" cy="801886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D17A466-E6CD-12E0-1FF9-36EAECF26E0D}"/>
              </a:ext>
            </a:extLst>
          </p:cNvPr>
          <p:cNvSpPr/>
          <p:nvPr/>
        </p:nvSpPr>
        <p:spPr>
          <a:xfrm>
            <a:off x="10205821" y="2109239"/>
            <a:ext cx="485991" cy="2952401"/>
          </a:xfrm>
          <a:prstGeom prst="rect">
            <a:avLst/>
          </a:prstGeom>
          <a:solidFill>
            <a:srgbClr val="FF0000">
              <a:alpha val="94902"/>
            </a:srgbClr>
          </a:solidFill>
          <a:ln>
            <a:solidFill>
              <a:srgbClr val="D3D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8EED4D-7628-76CC-80A3-AF1A2B37A337}"/>
              </a:ext>
            </a:extLst>
          </p:cNvPr>
          <p:cNvSpPr/>
          <p:nvPr/>
        </p:nvSpPr>
        <p:spPr>
          <a:xfrm>
            <a:off x="10205820" y="5098088"/>
            <a:ext cx="485992" cy="2461587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04E0E44-D2AC-C0A9-4CA1-A678E70808DB}"/>
              </a:ext>
            </a:extLst>
          </p:cNvPr>
          <p:cNvSpPr/>
          <p:nvPr/>
        </p:nvSpPr>
        <p:spPr>
          <a:xfrm>
            <a:off x="10205820" y="0"/>
            <a:ext cx="485992" cy="1234457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bg2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68056C-966B-94AF-AC96-9F0177C604D0}"/>
              </a:ext>
            </a:extLst>
          </p:cNvPr>
          <p:cNvSpPr txBox="1"/>
          <p:nvPr/>
        </p:nvSpPr>
        <p:spPr>
          <a:xfrm rot="16200000">
            <a:off x="10034268" y="475953"/>
            <a:ext cx="829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0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PAG. 6</a:t>
            </a:r>
            <a:endParaRPr lang="pt-AO" sz="1000" b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BF67D0D-8215-14F7-F4F2-DF85EC529CE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621" y="184515"/>
            <a:ext cx="702890" cy="75814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BE346CB6-3ED7-8718-D698-8F31F2FA8329}"/>
              </a:ext>
            </a:extLst>
          </p:cNvPr>
          <p:cNvSpPr txBox="1">
            <a:spLocks/>
          </p:cNvSpPr>
          <p:nvPr/>
        </p:nvSpPr>
        <p:spPr>
          <a:xfrm>
            <a:off x="548247" y="1368694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LISTAR SERVIÇOS: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9CDC9E8-EA30-7938-2EE9-AA89A0136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138" y="1875699"/>
            <a:ext cx="4332506" cy="2322767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23C589D9-A84E-AF6D-C536-B325B7A74F25}"/>
              </a:ext>
            </a:extLst>
          </p:cNvPr>
          <p:cNvSpPr txBox="1">
            <a:spLocks/>
          </p:cNvSpPr>
          <p:nvPr/>
        </p:nvSpPr>
        <p:spPr>
          <a:xfrm rot="5400000">
            <a:off x="9046524" y="3326654"/>
            <a:ext cx="2925473" cy="490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57468F0E-7BC0-0212-2A1F-9DAFDCDED0C2}"/>
              </a:ext>
            </a:extLst>
          </p:cNvPr>
          <p:cNvSpPr txBox="1">
            <a:spLocks/>
          </p:cNvSpPr>
          <p:nvPr/>
        </p:nvSpPr>
        <p:spPr>
          <a:xfrm>
            <a:off x="5006332" y="1572545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7- COBERTURA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2" name="Título 1">
            <a:extLst>
              <a:ext uri="{FF2B5EF4-FFF2-40B4-BE49-F238E27FC236}">
                <a16:creationId xmlns:a16="http://schemas.microsoft.com/office/drawing/2014/main" id="{8843DB16-D06E-0A63-0BC9-1F1D5996D096}"/>
              </a:ext>
            </a:extLst>
          </p:cNvPr>
          <p:cNvSpPr txBox="1">
            <a:spLocks/>
          </p:cNvSpPr>
          <p:nvPr/>
        </p:nvSpPr>
        <p:spPr>
          <a:xfrm>
            <a:off x="5212338" y="1938445"/>
            <a:ext cx="4199130" cy="2052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Cobertura</a:t>
            </a:r>
          </a:p>
        </p:txBody>
      </p:sp>
      <p:sp>
        <p:nvSpPr>
          <p:cNvPr id="33" name="Título 1">
            <a:extLst>
              <a:ext uri="{FF2B5EF4-FFF2-40B4-BE49-F238E27FC236}">
                <a16:creationId xmlns:a16="http://schemas.microsoft.com/office/drawing/2014/main" id="{1AEABAE3-58A8-6615-5462-1B312C8D4B95}"/>
              </a:ext>
            </a:extLst>
          </p:cNvPr>
          <p:cNvSpPr txBox="1">
            <a:spLocks/>
          </p:cNvSpPr>
          <p:nvPr/>
        </p:nvSpPr>
        <p:spPr>
          <a:xfrm>
            <a:off x="5006332" y="2282774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8- FORRO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4" name="Título 1">
            <a:extLst>
              <a:ext uri="{FF2B5EF4-FFF2-40B4-BE49-F238E27FC236}">
                <a16:creationId xmlns:a16="http://schemas.microsoft.com/office/drawing/2014/main" id="{B1632983-4714-737C-6857-205535B2877A}"/>
              </a:ext>
            </a:extLst>
          </p:cNvPr>
          <p:cNvSpPr txBox="1">
            <a:spLocks/>
          </p:cNvSpPr>
          <p:nvPr/>
        </p:nvSpPr>
        <p:spPr>
          <a:xfrm>
            <a:off x="5212338" y="2685916"/>
            <a:ext cx="4199130" cy="2052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Teto falso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617E989B-F5D7-DA80-0936-58F43EA6E217}"/>
              </a:ext>
            </a:extLst>
          </p:cNvPr>
          <p:cNvSpPr txBox="1">
            <a:spLocks/>
          </p:cNvSpPr>
          <p:nvPr/>
        </p:nvSpPr>
        <p:spPr>
          <a:xfrm>
            <a:off x="5006332" y="2976545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9- REVESTIMENTO CERÂMICO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5AB12B4E-F365-52DC-D5AA-E7AB2DDAE147}"/>
              </a:ext>
            </a:extLst>
          </p:cNvPr>
          <p:cNvSpPr txBox="1">
            <a:spLocks/>
          </p:cNvSpPr>
          <p:nvPr/>
        </p:nvSpPr>
        <p:spPr>
          <a:xfrm>
            <a:off x="5204520" y="3328760"/>
            <a:ext cx="4199130" cy="9301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Revestimento cerâmico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Revestimento metálico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Revestimento de PVC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A263CC86-CCD7-949A-4E05-EAA03C50AA9C}"/>
              </a:ext>
            </a:extLst>
          </p:cNvPr>
          <p:cNvSpPr txBox="1">
            <a:spLocks/>
          </p:cNvSpPr>
          <p:nvPr/>
        </p:nvSpPr>
        <p:spPr>
          <a:xfrm>
            <a:off x="5006332" y="4393300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10- PAVIMENTO CERÂMICO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0016D743-E695-91EE-3A9B-17708D2F0A7C}"/>
              </a:ext>
            </a:extLst>
          </p:cNvPr>
          <p:cNvSpPr txBox="1">
            <a:spLocks/>
          </p:cNvSpPr>
          <p:nvPr/>
        </p:nvSpPr>
        <p:spPr>
          <a:xfrm>
            <a:off x="4988791" y="1001368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6- PAVIMENTO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C4A888D9-6071-2B8B-F472-839A33CAC559}"/>
              </a:ext>
            </a:extLst>
          </p:cNvPr>
          <p:cNvSpPr txBox="1">
            <a:spLocks/>
          </p:cNvSpPr>
          <p:nvPr/>
        </p:nvSpPr>
        <p:spPr>
          <a:xfrm>
            <a:off x="5204520" y="1308246"/>
            <a:ext cx="4199130" cy="2052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Massame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AE57BE66-A762-FF8D-E2F5-0DD55970126D}"/>
              </a:ext>
            </a:extLst>
          </p:cNvPr>
          <p:cNvSpPr txBox="1">
            <a:spLocks/>
          </p:cNvSpPr>
          <p:nvPr/>
        </p:nvSpPr>
        <p:spPr>
          <a:xfrm>
            <a:off x="5204520" y="4776347"/>
            <a:ext cx="4199130" cy="11922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Pavimento nas áreas sociais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Pavimentos em áreas húmidas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Pavimento epóxi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Pavimento </a:t>
            </a:r>
            <a:r>
              <a:rPr lang="pt-PT" sz="14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vinilico</a:t>
            </a:r>
            <a:endParaRPr lang="pt-PT" sz="14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id="{1225C492-D489-435D-B1FF-1261DE3EEA12}"/>
              </a:ext>
            </a:extLst>
          </p:cNvPr>
          <p:cNvSpPr txBox="1">
            <a:spLocks/>
          </p:cNvSpPr>
          <p:nvPr/>
        </p:nvSpPr>
        <p:spPr>
          <a:xfrm>
            <a:off x="5006332" y="6025727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11- PINTURA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5" name="Título 1">
            <a:extLst>
              <a:ext uri="{FF2B5EF4-FFF2-40B4-BE49-F238E27FC236}">
                <a16:creationId xmlns:a16="http://schemas.microsoft.com/office/drawing/2014/main" id="{E27A0653-A22E-6911-1223-7E8F3F4D0C3C}"/>
              </a:ext>
            </a:extLst>
          </p:cNvPr>
          <p:cNvSpPr txBox="1">
            <a:spLocks/>
          </p:cNvSpPr>
          <p:nvPr/>
        </p:nvSpPr>
        <p:spPr>
          <a:xfrm>
            <a:off x="5212338" y="6251429"/>
            <a:ext cx="4199130" cy="9628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>
              <a:lnSpc>
                <a:spcPct val="150000"/>
              </a:lnSpc>
            </a:pPr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Estuque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Pintura primária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Pintura de acabamento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76B355B6-CA69-2024-6C0A-7EED512B32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936" y="4393299"/>
            <a:ext cx="4292708" cy="284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851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48B337D-11EE-ED70-C37E-49D45A35A700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D2DF7B-4D64-CAB5-98CF-DBE4AD537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693" y="184515"/>
            <a:ext cx="8705088" cy="490643"/>
          </a:xfrm>
        </p:spPr>
        <p:txBody>
          <a:bodyPr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CURSO DE ORÇAMENTO DE OBRAS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6129584-1DFC-C69B-DC73-85AE3543DE7E}"/>
              </a:ext>
            </a:extLst>
          </p:cNvPr>
          <p:cNvSpPr/>
          <p:nvPr/>
        </p:nvSpPr>
        <p:spPr>
          <a:xfrm>
            <a:off x="10205820" y="1270905"/>
            <a:ext cx="485992" cy="801886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D17A466-E6CD-12E0-1FF9-36EAECF26E0D}"/>
              </a:ext>
            </a:extLst>
          </p:cNvPr>
          <p:cNvSpPr/>
          <p:nvPr/>
        </p:nvSpPr>
        <p:spPr>
          <a:xfrm>
            <a:off x="10205821" y="2109239"/>
            <a:ext cx="485991" cy="2952401"/>
          </a:xfrm>
          <a:prstGeom prst="rect">
            <a:avLst/>
          </a:prstGeom>
          <a:solidFill>
            <a:srgbClr val="FF0000">
              <a:alpha val="94902"/>
            </a:srgbClr>
          </a:solidFill>
          <a:ln>
            <a:solidFill>
              <a:srgbClr val="D3D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8EED4D-7628-76CC-80A3-AF1A2B37A337}"/>
              </a:ext>
            </a:extLst>
          </p:cNvPr>
          <p:cNvSpPr/>
          <p:nvPr/>
        </p:nvSpPr>
        <p:spPr>
          <a:xfrm>
            <a:off x="10205820" y="5098088"/>
            <a:ext cx="485992" cy="2461587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04E0E44-D2AC-C0A9-4CA1-A678E70808DB}"/>
              </a:ext>
            </a:extLst>
          </p:cNvPr>
          <p:cNvSpPr/>
          <p:nvPr/>
        </p:nvSpPr>
        <p:spPr>
          <a:xfrm>
            <a:off x="10205820" y="0"/>
            <a:ext cx="485992" cy="1234457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bg2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68056C-966B-94AF-AC96-9F0177C604D0}"/>
              </a:ext>
            </a:extLst>
          </p:cNvPr>
          <p:cNvSpPr txBox="1"/>
          <p:nvPr/>
        </p:nvSpPr>
        <p:spPr>
          <a:xfrm rot="16200000">
            <a:off x="10034268" y="475953"/>
            <a:ext cx="829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0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PAG. 7</a:t>
            </a:r>
            <a:endParaRPr lang="pt-AO" sz="1000" b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BF67D0D-8215-14F7-F4F2-DF85EC529CE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621" y="184515"/>
            <a:ext cx="702890" cy="75814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BE346CB6-3ED7-8718-D698-8F31F2FA8329}"/>
              </a:ext>
            </a:extLst>
          </p:cNvPr>
          <p:cNvSpPr txBox="1">
            <a:spLocks/>
          </p:cNvSpPr>
          <p:nvPr/>
        </p:nvSpPr>
        <p:spPr>
          <a:xfrm>
            <a:off x="548247" y="1368694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LISTAR SERVIÇOS: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9CDC9E8-EA30-7938-2EE9-AA89A0136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247" y="1738902"/>
            <a:ext cx="3825244" cy="2097428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23C589D9-A84E-AF6D-C536-B325B7A74F25}"/>
              </a:ext>
            </a:extLst>
          </p:cNvPr>
          <p:cNvSpPr txBox="1">
            <a:spLocks/>
          </p:cNvSpPr>
          <p:nvPr/>
        </p:nvSpPr>
        <p:spPr>
          <a:xfrm rot="5400000">
            <a:off x="9046524" y="3326654"/>
            <a:ext cx="2925473" cy="490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0016D743-E695-91EE-3A9B-17708D2F0A7C}"/>
              </a:ext>
            </a:extLst>
          </p:cNvPr>
          <p:cNvSpPr txBox="1">
            <a:spLocks/>
          </p:cNvSpPr>
          <p:nvPr/>
        </p:nvSpPr>
        <p:spPr>
          <a:xfrm>
            <a:off x="4988791" y="1001368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12- SANITÁRIOS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2" name="Título 1">
            <a:extLst>
              <a:ext uri="{FF2B5EF4-FFF2-40B4-BE49-F238E27FC236}">
                <a16:creationId xmlns:a16="http://schemas.microsoft.com/office/drawing/2014/main" id="{C4A888D9-6071-2B8B-F472-839A33CAC559}"/>
              </a:ext>
            </a:extLst>
          </p:cNvPr>
          <p:cNvSpPr txBox="1">
            <a:spLocks/>
          </p:cNvSpPr>
          <p:nvPr/>
        </p:nvSpPr>
        <p:spPr>
          <a:xfrm>
            <a:off x="5219150" y="1915407"/>
            <a:ext cx="4199130" cy="12432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Sanitas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Urinol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Lavatórios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Chuveiros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Poliban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Lava loiças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BBD9A339-521E-E289-436F-718BD2D677AA}"/>
              </a:ext>
            </a:extLst>
          </p:cNvPr>
          <p:cNvSpPr txBox="1">
            <a:spLocks/>
          </p:cNvSpPr>
          <p:nvPr/>
        </p:nvSpPr>
        <p:spPr>
          <a:xfrm>
            <a:off x="4988791" y="3268821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12- ESQUADRIAS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2A16BED-6AD0-D76E-4B97-5E13BDA2D5E3}"/>
              </a:ext>
            </a:extLst>
          </p:cNvPr>
          <p:cNvSpPr txBox="1">
            <a:spLocks/>
          </p:cNvSpPr>
          <p:nvPr/>
        </p:nvSpPr>
        <p:spPr>
          <a:xfrm>
            <a:off x="5219150" y="3585439"/>
            <a:ext cx="4199130" cy="9643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Portas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Janelas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Claraboias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3EBDCE4F-7351-D6D3-F0FB-426C6142EE8E}"/>
              </a:ext>
            </a:extLst>
          </p:cNvPr>
          <p:cNvSpPr txBox="1">
            <a:spLocks/>
          </p:cNvSpPr>
          <p:nvPr/>
        </p:nvSpPr>
        <p:spPr>
          <a:xfrm>
            <a:off x="4988791" y="4615396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13- REDES TÉCNICAS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D8E463CE-3E91-4625-2C8B-F4BDF82A450F}"/>
              </a:ext>
            </a:extLst>
          </p:cNvPr>
          <p:cNvSpPr txBox="1">
            <a:spLocks/>
          </p:cNvSpPr>
          <p:nvPr/>
        </p:nvSpPr>
        <p:spPr>
          <a:xfrm>
            <a:off x="5219150" y="4879753"/>
            <a:ext cx="4199130" cy="96430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Sistema elétrico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Sistema de canalização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Sistema de esgoto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25CE4665-9D79-3A1D-800D-517B426296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247" y="4231452"/>
            <a:ext cx="3825243" cy="2868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7579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48B337D-11EE-ED70-C37E-49D45A35A700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D2DF7B-4D64-CAB5-98CF-DBE4AD537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693" y="184515"/>
            <a:ext cx="8705088" cy="490643"/>
          </a:xfrm>
        </p:spPr>
        <p:txBody>
          <a:bodyPr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CURSO DE ORÇAMENTO DE OBRAS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6129584-1DFC-C69B-DC73-85AE3543DE7E}"/>
              </a:ext>
            </a:extLst>
          </p:cNvPr>
          <p:cNvSpPr/>
          <p:nvPr/>
        </p:nvSpPr>
        <p:spPr>
          <a:xfrm>
            <a:off x="10205820" y="1270905"/>
            <a:ext cx="485992" cy="801886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D17A466-E6CD-12E0-1FF9-36EAECF26E0D}"/>
              </a:ext>
            </a:extLst>
          </p:cNvPr>
          <p:cNvSpPr/>
          <p:nvPr/>
        </p:nvSpPr>
        <p:spPr>
          <a:xfrm>
            <a:off x="10205821" y="2109239"/>
            <a:ext cx="485991" cy="2952401"/>
          </a:xfrm>
          <a:prstGeom prst="rect">
            <a:avLst/>
          </a:prstGeom>
          <a:solidFill>
            <a:srgbClr val="FF0000">
              <a:alpha val="94902"/>
            </a:srgbClr>
          </a:solidFill>
          <a:ln>
            <a:solidFill>
              <a:srgbClr val="D3D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8EED4D-7628-76CC-80A3-AF1A2B37A337}"/>
              </a:ext>
            </a:extLst>
          </p:cNvPr>
          <p:cNvSpPr/>
          <p:nvPr/>
        </p:nvSpPr>
        <p:spPr>
          <a:xfrm>
            <a:off x="10205820" y="5098088"/>
            <a:ext cx="485992" cy="2461587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04E0E44-D2AC-C0A9-4CA1-A678E70808DB}"/>
              </a:ext>
            </a:extLst>
          </p:cNvPr>
          <p:cNvSpPr/>
          <p:nvPr/>
        </p:nvSpPr>
        <p:spPr>
          <a:xfrm>
            <a:off x="10205820" y="0"/>
            <a:ext cx="485992" cy="1234457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bg2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68056C-966B-94AF-AC96-9F0177C604D0}"/>
              </a:ext>
            </a:extLst>
          </p:cNvPr>
          <p:cNvSpPr txBox="1"/>
          <p:nvPr/>
        </p:nvSpPr>
        <p:spPr>
          <a:xfrm rot="16200000">
            <a:off x="10034268" y="475953"/>
            <a:ext cx="829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0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PAG. 8</a:t>
            </a:r>
            <a:endParaRPr lang="pt-AO" sz="1000" b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BF67D0D-8215-14F7-F4F2-DF85EC529CE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621" y="184515"/>
            <a:ext cx="702890" cy="75814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BE346CB6-3ED7-8718-D698-8F31F2FA8329}"/>
              </a:ext>
            </a:extLst>
          </p:cNvPr>
          <p:cNvSpPr txBox="1">
            <a:spLocks/>
          </p:cNvSpPr>
          <p:nvPr/>
        </p:nvSpPr>
        <p:spPr>
          <a:xfrm>
            <a:off x="401199" y="1068864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QUANTIFICAR INSUMOS 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9CDC9E8-EA30-7938-2EE9-AA89A0136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319" y="2709129"/>
            <a:ext cx="4199130" cy="2125743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FD18AE8C-AAEB-D741-B379-7F10DF50CF97}"/>
              </a:ext>
            </a:extLst>
          </p:cNvPr>
          <p:cNvSpPr txBox="1">
            <a:spLocks/>
          </p:cNvSpPr>
          <p:nvPr/>
        </p:nvSpPr>
        <p:spPr>
          <a:xfrm>
            <a:off x="1073198" y="2384030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1- SERVIÇOS INICIAIS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C74474C-85F8-0ADA-8649-740F92613E3F}"/>
              </a:ext>
            </a:extLst>
          </p:cNvPr>
          <p:cNvSpPr txBox="1">
            <a:spLocks/>
          </p:cNvSpPr>
          <p:nvPr/>
        </p:nvSpPr>
        <p:spPr>
          <a:xfrm>
            <a:off x="5460932" y="2765225"/>
            <a:ext cx="419913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1.1 Implantação da obra</a:t>
            </a: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23C589D9-A84E-AF6D-C536-B325B7A74F25}"/>
              </a:ext>
            </a:extLst>
          </p:cNvPr>
          <p:cNvSpPr txBox="1">
            <a:spLocks/>
          </p:cNvSpPr>
          <p:nvPr/>
        </p:nvSpPr>
        <p:spPr>
          <a:xfrm rot="5400000">
            <a:off x="9046524" y="3326654"/>
            <a:ext cx="2925473" cy="490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330709BD-9C3A-2ECE-9F26-7C48DD7F128C}"/>
              </a:ext>
            </a:extLst>
          </p:cNvPr>
          <p:cNvSpPr txBox="1">
            <a:spLocks/>
          </p:cNvSpPr>
          <p:nvPr/>
        </p:nvSpPr>
        <p:spPr>
          <a:xfrm>
            <a:off x="444319" y="1403163"/>
            <a:ext cx="4470855" cy="8327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Insumos são </a:t>
            </a:r>
            <a:r>
              <a:rPr lang="pt-PT" sz="1800" b="0" i="0" dirty="0">
                <a:solidFill>
                  <a:srgbClr val="040C28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todos os materiais que são utilizados por um empreendimento para a produção de determinada mercadoria.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8A7BEDF-9F84-5C8B-6FDB-C6A9C8D88211}"/>
              </a:ext>
            </a:extLst>
          </p:cNvPr>
          <p:cNvSpPr txBox="1">
            <a:spLocks/>
          </p:cNvSpPr>
          <p:nvPr/>
        </p:nvSpPr>
        <p:spPr>
          <a:xfrm>
            <a:off x="5614551" y="3200242"/>
            <a:ext cx="4199130" cy="8496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Linha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Ripas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Pregos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E6125A59-0050-9FCD-EDBA-A11BAF4C12EF}"/>
              </a:ext>
            </a:extLst>
          </p:cNvPr>
          <p:cNvSpPr txBox="1">
            <a:spLocks/>
          </p:cNvSpPr>
          <p:nvPr/>
        </p:nvSpPr>
        <p:spPr>
          <a:xfrm>
            <a:off x="1073198" y="4922528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2- INFRAESTRUTURA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968B1A74-7DB3-F842-EBA8-A883A2105F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8578" y="5249416"/>
            <a:ext cx="3190610" cy="2125744"/>
          </a:xfrm>
          <a:prstGeom prst="rect">
            <a:avLst/>
          </a:prstGeom>
        </p:spPr>
      </p:pic>
      <p:sp>
        <p:nvSpPr>
          <p:cNvPr id="22" name="Título 1">
            <a:extLst>
              <a:ext uri="{FF2B5EF4-FFF2-40B4-BE49-F238E27FC236}">
                <a16:creationId xmlns:a16="http://schemas.microsoft.com/office/drawing/2014/main" id="{102DD279-6D92-591A-8836-D0951E4AC5A9}"/>
              </a:ext>
            </a:extLst>
          </p:cNvPr>
          <p:cNvSpPr txBox="1">
            <a:spLocks/>
          </p:cNvSpPr>
          <p:nvPr/>
        </p:nvSpPr>
        <p:spPr>
          <a:xfrm>
            <a:off x="5050062" y="5225682"/>
            <a:ext cx="419913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2.1 Betão de limpeza</a:t>
            </a:r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2688549C-D4CC-5ECF-1C84-7C40D52E7BE0}"/>
              </a:ext>
            </a:extLst>
          </p:cNvPr>
          <p:cNvSpPr txBox="1">
            <a:spLocks/>
          </p:cNvSpPr>
          <p:nvPr/>
        </p:nvSpPr>
        <p:spPr>
          <a:xfrm>
            <a:off x="5614551" y="5747401"/>
            <a:ext cx="4199130" cy="11629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Cimento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Areia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Brita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Água</a:t>
            </a: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94DAE0F4-58D5-59DB-3A2F-7B741327F2EB}"/>
              </a:ext>
            </a:extLst>
          </p:cNvPr>
          <p:cNvSpPr txBox="1">
            <a:spLocks/>
          </p:cNvSpPr>
          <p:nvPr/>
        </p:nvSpPr>
        <p:spPr>
          <a:xfrm>
            <a:off x="5916423" y="1068864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FÓRMULA: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2" name="Título 1">
            <a:extLst>
              <a:ext uri="{FF2B5EF4-FFF2-40B4-BE49-F238E27FC236}">
                <a16:creationId xmlns:a16="http://schemas.microsoft.com/office/drawing/2014/main" id="{1F46E1F9-9ABD-396C-153C-23213A19ABD3}"/>
              </a:ext>
            </a:extLst>
          </p:cNvPr>
          <p:cNvSpPr txBox="1">
            <a:spLocks/>
          </p:cNvSpPr>
          <p:nvPr/>
        </p:nvSpPr>
        <p:spPr>
          <a:xfrm>
            <a:off x="5959543" y="1353667"/>
            <a:ext cx="4470855" cy="350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V= C x L x E</a:t>
            </a:r>
            <a:r>
              <a:rPr lang="pt-PT" sz="1800" dirty="0">
                <a:solidFill>
                  <a:srgbClr val="040C2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 m3 )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2305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48B337D-11EE-ED70-C37E-49D45A35A700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D2DF7B-4D64-CAB5-98CF-DBE4AD537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693" y="184515"/>
            <a:ext cx="8705088" cy="490643"/>
          </a:xfrm>
        </p:spPr>
        <p:txBody>
          <a:bodyPr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CURSO DE ORÇAMENTO DE OBRAS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6129584-1DFC-C69B-DC73-85AE3543DE7E}"/>
              </a:ext>
            </a:extLst>
          </p:cNvPr>
          <p:cNvSpPr/>
          <p:nvPr/>
        </p:nvSpPr>
        <p:spPr>
          <a:xfrm>
            <a:off x="10205820" y="1270905"/>
            <a:ext cx="485992" cy="801886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D17A466-E6CD-12E0-1FF9-36EAECF26E0D}"/>
              </a:ext>
            </a:extLst>
          </p:cNvPr>
          <p:cNvSpPr/>
          <p:nvPr/>
        </p:nvSpPr>
        <p:spPr>
          <a:xfrm>
            <a:off x="10205821" y="2109239"/>
            <a:ext cx="485991" cy="2952401"/>
          </a:xfrm>
          <a:prstGeom prst="rect">
            <a:avLst/>
          </a:prstGeom>
          <a:solidFill>
            <a:srgbClr val="FF0000">
              <a:alpha val="94902"/>
            </a:srgbClr>
          </a:solidFill>
          <a:ln>
            <a:solidFill>
              <a:srgbClr val="D3D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8EED4D-7628-76CC-80A3-AF1A2B37A337}"/>
              </a:ext>
            </a:extLst>
          </p:cNvPr>
          <p:cNvSpPr/>
          <p:nvPr/>
        </p:nvSpPr>
        <p:spPr>
          <a:xfrm>
            <a:off x="10205820" y="5098088"/>
            <a:ext cx="485992" cy="2461587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04E0E44-D2AC-C0A9-4CA1-A678E70808DB}"/>
              </a:ext>
            </a:extLst>
          </p:cNvPr>
          <p:cNvSpPr/>
          <p:nvPr/>
        </p:nvSpPr>
        <p:spPr>
          <a:xfrm>
            <a:off x="10205820" y="0"/>
            <a:ext cx="485992" cy="1234457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bg2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68056C-966B-94AF-AC96-9F0177C604D0}"/>
              </a:ext>
            </a:extLst>
          </p:cNvPr>
          <p:cNvSpPr txBox="1"/>
          <p:nvPr/>
        </p:nvSpPr>
        <p:spPr>
          <a:xfrm rot="16200000">
            <a:off x="10034268" y="475953"/>
            <a:ext cx="829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0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PAG. 9</a:t>
            </a:r>
            <a:endParaRPr lang="pt-AO" sz="1000" b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BF67D0D-8215-14F7-F4F2-DF85EC529CE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621" y="184515"/>
            <a:ext cx="702890" cy="75814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BE346CB6-3ED7-8718-D698-8F31F2FA8329}"/>
              </a:ext>
            </a:extLst>
          </p:cNvPr>
          <p:cNvSpPr txBox="1">
            <a:spLocks/>
          </p:cNvSpPr>
          <p:nvPr/>
        </p:nvSpPr>
        <p:spPr>
          <a:xfrm>
            <a:off x="401199" y="1068864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QUANTIFICAR INSUMOS 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9CDC9E8-EA30-7938-2EE9-AA89A0136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56203" y="2716444"/>
            <a:ext cx="3462948" cy="2318268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FD18AE8C-AAEB-D741-B379-7F10DF50CF97}"/>
              </a:ext>
            </a:extLst>
          </p:cNvPr>
          <p:cNvSpPr txBox="1">
            <a:spLocks/>
          </p:cNvSpPr>
          <p:nvPr/>
        </p:nvSpPr>
        <p:spPr>
          <a:xfrm>
            <a:off x="1073198" y="2384030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2- INFRAESTRUTURA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C74474C-85F8-0ADA-8649-740F92613E3F}"/>
              </a:ext>
            </a:extLst>
          </p:cNvPr>
          <p:cNvSpPr txBox="1">
            <a:spLocks/>
          </p:cNvSpPr>
          <p:nvPr/>
        </p:nvSpPr>
        <p:spPr>
          <a:xfrm>
            <a:off x="5278277" y="2630988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2.2 Betão armado para viga de fundação</a:t>
            </a: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23C589D9-A84E-AF6D-C536-B325B7A74F25}"/>
              </a:ext>
            </a:extLst>
          </p:cNvPr>
          <p:cNvSpPr txBox="1">
            <a:spLocks/>
          </p:cNvSpPr>
          <p:nvPr/>
        </p:nvSpPr>
        <p:spPr>
          <a:xfrm rot="5400000">
            <a:off x="9046524" y="3326654"/>
            <a:ext cx="2925473" cy="490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330709BD-9C3A-2ECE-9F26-7C48DD7F128C}"/>
              </a:ext>
            </a:extLst>
          </p:cNvPr>
          <p:cNvSpPr txBox="1">
            <a:spLocks/>
          </p:cNvSpPr>
          <p:nvPr/>
        </p:nvSpPr>
        <p:spPr>
          <a:xfrm>
            <a:off x="444319" y="1403163"/>
            <a:ext cx="4470855" cy="8327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Insumos são </a:t>
            </a:r>
            <a:r>
              <a:rPr lang="pt-PT" sz="1800" b="0" i="0" dirty="0">
                <a:solidFill>
                  <a:srgbClr val="040C28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todos os materiais que são utilizados por um empreendimento para a produção de determinada mercadoria.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8A7BEDF-9F84-5C8B-6FDB-C6A9C8D88211}"/>
              </a:ext>
            </a:extLst>
          </p:cNvPr>
          <p:cNvSpPr txBox="1">
            <a:spLocks/>
          </p:cNvSpPr>
          <p:nvPr/>
        </p:nvSpPr>
        <p:spPr>
          <a:xfrm>
            <a:off x="5415799" y="2877408"/>
            <a:ext cx="4199130" cy="2157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Cimento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Areia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Brita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Água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Aço 12 mm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Aço 6 mm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Arame recozido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Forma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Prego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Ripa</a:t>
            </a: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94DAE0F4-58D5-59DB-3A2F-7B741327F2EB}"/>
              </a:ext>
            </a:extLst>
          </p:cNvPr>
          <p:cNvSpPr txBox="1">
            <a:spLocks/>
          </p:cNvSpPr>
          <p:nvPr/>
        </p:nvSpPr>
        <p:spPr>
          <a:xfrm>
            <a:off x="5415799" y="1042495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FÓRMULA: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2" name="Título 1">
            <a:extLst>
              <a:ext uri="{FF2B5EF4-FFF2-40B4-BE49-F238E27FC236}">
                <a16:creationId xmlns:a16="http://schemas.microsoft.com/office/drawing/2014/main" id="{1F46E1F9-9ABD-396C-153C-23213A19ABD3}"/>
              </a:ext>
            </a:extLst>
          </p:cNvPr>
          <p:cNvSpPr txBox="1">
            <a:spLocks/>
          </p:cNvSpPr>
          <p:nvPr/>
        </p:nvSpPr>
        <p:spPr>
          <a:xfrm>
            <a:off x="5552237" y="1321834"/>
            <a:ext cx="4470855" cy="350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V= C x L x H</a:t>
            </a:r>
            <a:r>
              <a:rPr lang="pt-PT" sz="1800" dirty="0">
                <a:solidFill>
                  <a:srgbClr val="040C2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 m3 )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64F2BA0-02FE-D10F-E341-F0A1E3D845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6511" y="5139621"/>
            <a:ext cx="3422640" cy="2282205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774161C9-F8EB-2B1E-BB48-7F2BA7324F08}"/>
              </a:ext>
            </a:extLst>
          </p:cNvPr>
          <p:cNvSpPr txBox="1">
            <a:spLocks/>
          </p:cNvSpPr>
          <p:nvPr/>
        </p:nvSpPr>
        <p:spPr>
          <a:xfrm>
            <a:off x="5278277" y="5269062"/>
            <a:ext cx="4199130" cy="2157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Cimento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Areia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Brita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Água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Aço 12 mm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Aço 6 mm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Arame recozido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Forma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Prego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Ripa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BA9EAFB1-CC21-29ED-422F-63CBEAE6BA2B}"/>
              </a:ext>
            </a:extLst>
          </p:cNvPr>
          <p:cNvSpPr txBox="1">
            <a:spLocks/>
          </p:cNvSpPr>
          <p:nvPr/>
        </p:nvSpPr>
        <p:spPr>
          <a:xfrm>
            <a:off x="5278277" y="5064950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2.3 Betão armado para sapatas</a:t>
            </a:r>
          </a:p>
        </p:txBody>
      </p:sp>
    </p:spTree>
    <p:extLst>
      <p:ext uri="{BB962C8B-B14F-4D97-AF65-F5344CB8AC3E}">
        <p14:creationId xmlns:p14="http://schemas.microsoft.com/office/powerpoint/2010/main" val="3854987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48B337D-11EE-ED70-C37E-49D45A35A700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D2DF7B-4D64-CAB5-98CF-DBE4AD537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693" y="184515"/>
            <a:ext cx="8705088" cy="490643"/>
          </a:xfrm>
        </p:spPr>
        <p:txBody>
          <a:bodyPr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CURSO DE ORÇAMENTO DE OBRAS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6129584-1DFC-C69B-DC73-85AE3543DE7E}"/>
              </a:ext>
            </a:extLst>
          </p:cNvPr>
          <p:cNvSpPr/>
          <p:nvPr/>
        </p:nvSpPr>
        <p:spPr>
          <a:xfrm>
            <a:off x="10205820" y="1270905"/>
            <a:ext cx="485992" cy="801886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D17A466-E6CD-12E0-1FF9-36EAECF26E0D}"/>
              </a:ext>
            </a:extLst>
          </p:cNvPr>
          <p:cNvSpPr/>
          <p:nvPr/>
        </p:nvSpPr>
        <p:spPr>
          <a:xfrm>
            <a:off x="10205821" y="2109239"/>
            <a:ext cx="485991" cy="2952401"/>
          </a:xfrm>
          <a:prstGeom prst="rect">
            <a:avLst/>
          </a:prstGeom>
          <a:solidFill>
            <a:srgbClr val="FF0000">
              <a:alpha val="94902"/>
            </a:srgbClr>
          </a:solidFill>
          <a:ln>
            <a:solidFill>
              <a:srgbClr val="D3D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8EED4D-7628-76CC-80A3-AF1A2B37A337}"/>
              </a:ext>
            </a:extLst>
          </p:cNvPr>
          <p:cNvSpPr/>
          <p:nvPr/>
        </p:nvSpPr>
        <p:spPr>
          <a:xfrm>
            <a:off x="10205820" y="5098088"/>
            <a:ext cx="485992" cy="2461587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04E0E44-D2AC-C0A9-4CA1-A678E70808DB}"/>
              </a:ext>
            </a:extLst>
          </p:cNvPr>
          <p:cNvSpPr/>
          <p:nvPr/>
        </p:nvSpPr>
        <p:spPr>
          <a:xfrm>
            <a:off x="10205820" y="0"/>
            <a:ext cx="485992" cy="1234457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bg2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68056C-966B-94AF-AC96-9F0177C604D0}"/>
              </a:ext>
            </a:extLst>
          </p:cNvPr>
          <p:cNvSpPr txBox="1"/>
          <p:nvPr/>
        </p:nvSpPr>
        <p:spPr>
          <a:xfrm rot="16200000">
            <a:off x="10034268" y="475953"/>
            <a:ext cx="829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0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PAG. 10</a:t>
            </a:r>
            <a:endParaRPr lang="pt-AO" sz="1000" b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BF67D0D-8215-14F7-F4F2-DF85EC529CE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621" y="184515"/>
            <a:ext cx="702890" cy="75814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BE346CB6-3ED7-8718-D698-8F31F2FA8329}"/>
              </a:ext>
            </a:extLst>
          </p:cNvPr>
          <p:cNvSpPr txBox="1">
            <a:spLocks/>
          </p:cNvSpPr>
          <p:nvPr/>
        </p:nvSpPr>
        <p:spPr>
          <a:xfrm>
            <a:off x="401199" y="1068864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QUANTIFICAR INSUMOS 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9CDC9E8-EA30-7938-2EE9-AA89A0136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680" y="2713490"/>
            <a:ext cx="3974331" cy="2384598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FD18AE8C-AAEB-D741-B379-7F10DF50CF97}"/>
              </a:ext>
            </a:extLst>
          </p:cNvPr>
          <p:cNvSpPr txBox="1">
            <a:spLocks/>
          </p:cNvSpPr>
          <p:nvPr/>
        </p:nvSpPr>
        <p:spPr>
          <a:xfrm>
            <a:off x="1073198" y="2384030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3- SUPERESTRUTURA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C74474C-85F8-0ADA-8649-740F92613E3F}"/>
              </a:ext>
            </a:extLst>
          </p:cNvPr>
          <p:cNvSpPr txBox="1">
            <a:spLocks/>
          </p:cNvSpPr>
          <p:nvPr/>
        </p:nvSpPr>
        <p:spPr>
          <a:xfrm>
            <a:off x="5278277" y="2630988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3.1 Betão armado para pilares</a:t>
            </a: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23C589D9-A84E-AF6D-C536-B325B7A74F25}"/>
              </a:ext>
            </a:extLst>
          </p:cNvPr>
          <p:cNvSpPr txBox="1">
            <a:spLocks/>
          </p:cNvSpPr>
          <p:nvPr/>
        </p:nvSpPr>
        <p:spPr>
          <a:xfrm rot="5400000">
            <a:off x="9046524" y="3326654"/>
            <a:ext cx="2925473" cy="490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330709BD-9C3A-2ECE-9F26-7C48DD7F128C}"/>
              </a:ext>
            </a:extLst>
          </p:cNvPr>
          <p:cNvSpPr txBox="1">
            <a:spLocks/>
          </p:cNvSpPr>
          <p:nvPr/>
        </p:nvSpPr>
        <p:spPr>
          <a:xfrm>
            <a:off x="444319" y="1403163"/>
            <a:ext cx="4470855" cy="8327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Insumos são </a:t>
            </a:r>
            <a:r>
              <a:rPr lang="pt-PT" sz="1800" b="0" i="0" dirty="0">
                <a:solidFill>
                  <a:srgbClr val="040C28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todos os materiais que são utilizados por um empreendimento para a produção de determinada mercadoria.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8A7BEDF-9F84-5C8B-6FDB-C6A9C8D88211}"/>
              </a:ext>
            </a:extLst>
          </p:cNvPr>
          <p:cNvSpPr txBox="1">
            <a:spLocks/>
          </p:cNvSpPr>
          <p:nvPr/>
        </p:nvSpPr>
        <p:spPr>
          <a:xfrm>
            <a:off x="5415799" y="2877408"/>
            <a:ext cx="4199130" cy="2157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Cimento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Areia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Brita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Água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Aço 12 mm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Aço 6 mm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Arame recozido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Forma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Prego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Ripa</a:t>
            </a: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94DAE0F4-58D5-59DB-3A2F-7B741327F2EB}"/>
              </a:ext>
            </a:extLst>
          </p:cNvPr>
          <p:cNvSpPr txBox="1">
            <a:spLocks/>
          </p:cNvSpPr>
          <p:nvPr/>
        </p:nvSpPr>
        <p:spPr>
          <a:xfrm>
            <a:off x="5415799" y="1042495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FÓRMULA: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2" name="Título 1">
            <a:extLst>
              <a:ext uri="{FF2B5EF4-FFF2-40B4-BE49-F238E27FC236}">
                <a16:creationId xmlns:a16="http://schemas.microsoft.com/office/drawing/2014/main" id="{1F46E1F9-9ABD-396C-153C-23213A19ABD3}"/>
              </a:ext>
            </a:extLst>
          </p:cNvPr>
          <p:cNvSpPr txBox="1">
            <a:spLocks/>
          </p:cNvSpPr>
          <p:nvPr/>
        </p:nvSpPr>
        <p:spPr>
          <a:xfrm>
            <a:off x="5552237" y="1321834"/>
            <a:ext cx="4470855" cy="350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V= C x L x H</a:t>
            </a:r>
            <a:r>
              <a:rPr lang="pt-PT" sz="1800" dirty="0">
                <a:solidFill>
                  <a:srgbClr val="040C2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 m3 )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64F2BA0-02FE-D10F-E341-F0A1E3D845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3717" y="5264522"/>
            <a:ext cx="3984615" cy="1875113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774161C9-F8EB-2B1E-BB48-7F2BA7324F08}"/>
              </a:ext>
            </a:extLst>
          </p:cNvPr>
          <p:cNvSpPr txBox="1">
            <a:spLocks/>
          </p:cNvSpPr>
          <p:nvPr/>
        </p:nvSpPr>
        <p:spPr>
          <a:xfrm>
            <a:off x="5278277" y="5264522"/>
            <a:ext cx="1949141" cy="2157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Cimento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Areia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Brita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Água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Aço 12 mm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Aço 6 mm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Arame recozido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Forma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Prego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Ripa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BA9EAFB1-CC21-29ED-422F-63CBEAE6BA2B}"/>
              </a:ext>
            </a:extLst>
          </p:cNvPr>
          <p:cNvSpPr txBox="1">
            <a:spLocks/>
          </p:cNvSpPr>
          <p:nvPr/>
        </p:nvSpPr>
        <p:spPr>
          <a:xfrm>
            <a:off x="5278277" y="5064950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3.2 Betão armado para viga superior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B33C373B-22E2-2CD6-9FFE-F86F4C39A7E2}"/>
              </a:ext>
            </a:extLst>
          </p:cNvPr>
          <p:cNvSpPr txBox="1">
            <a:spLocks/>
          </p:cNvSpPr>
          <p:nvPr/>
        </p:nvSpPr>
        <p:spPr>
          <a:xfrm>
            <a:off x="7515364" y="5418883"/>
            <a:ext cx="1949141" cy="2855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extensores</a:t>
            </a:r>
          </a:p>
        </p:txBody>
      </p:sp>
    </p:spTree>
    <p:extLst>
      <p:ext uri="{BB962C8B-B14F-4D97-AF65-F5344CB8AC3E}">
        <p14:creationId xmlns:p14="http://schemas.microsoft.com/office/powerpoint/2010/main" val="3334234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48B337D-11EE-ED70-C37E-49D45A35A700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D2DF7B-4D64-CAB5-98CF-DBE4AD537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693" y="184515"/>
            <a:ext cx="8705088" cy="490643"/>
          </a:xfrm>
        </p:spPr>
        <p:txBody>
          <a:bodyPr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CURSO DE ORÇAMENTO DE OBRAS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6129584-1DFC-C69B-DC73-85AE3543DE7E}"/>
              </a:ext>
            </a:extLst>
          </p:cNvPr>
          <p:cNvSpPr/>
          <p:nvPr/>
        </p:nvSpPr>
        <p:spPr>
          <a:xfrm>
            <a:off x="10205820" y="1270905"/>
            <a:ext cx="485992" cy="801886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D17A466-E6CD-12E0-1FF9-36EAECF26E0D}"/>
              </a:ext>
            </a:extLst>
          </p:cNvPr>
          <p:cNvSpPr/>
          <p:nvPr/>
        </p:nvSpPr>
        <p:spPr>
          <a:xfrm>
            <a:off x="10205821" y="2109239"/>
            <a:ext cx="485991" cy="2952401"/>
          </a:xfrm>
          <a:prstGeom prst="rect">
            <a:avLst/>
          </a:prstGeom>
          <a:solidFill>
            <a:srgbClr val="FF0000">
              <a:alpha val="94902"/>
            </a:srgbClr>
          </a:solidFill>
          <a:ln>
            <a:solidFill>
              <a:srgbClr val="D3D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8EED4D-7628-76CC-80A3-AF1A2B37A337}"/>
              </a:ext>
            </a:extLst>
          </p:cNvPr>
          <p:cNvSpPr/>
          <p:nvPr/>
        </p:nvSpPr>
        <p:spPr>
          <a:xfrm>
            <a:off x="10205820" y="5098088"/>
            <a:ext cx="485992" cy="2461587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04E0E44-D2AC-C0A9-4CA1-A678E70808DB}"/>
              </a:ext>
            </a:extLst>
          </p:cNvPr>
          <p:cNvSpPr/>
          <p:nvPr/>
        </p:nvSpPr>
        <p:spPr>
          <a:xfrm>
            <a:off x="10205820" y="0"/>
            <a:ext cx="485992" cy="1234457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bg2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68056C-966B-94AF-AC96-9F0177C604D0}"/>
              </a:ext>
            </a:extLst>
          </p:cNvPr>
          <p:cNvSpPr txBox="1"/>
          <p:nvPr/>
        </p:nvSpPr>
        <p:spPr>
          <a:xfrm rot="16200000">
            <a:off x="10034268" y="475953"/>
            <a:ext cx="829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0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PAG. 11</a:t>
            </a:r>
            <a:endParaRPr lang="pt-AO" sz="1000" b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BF67D0D-8215-14F7-F4F2-DF85EC529CE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621" y="184515"/>
            <a:ext cx="702890" cy="75814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BE346CB6-3ED7-8718-D698-8F31F2FA8329}"/>
              </a:ext>
            </a:extLst>
          </p:cNvPr>
          <p:cNvSpPr txBox="1">
            <a:spLocks/>
          </p:cNvSpPr>
          <p:nvPr/>
        </p:nvSpPr>
        <p:spPr>
          <a:xfrm>
            <a:off x="401199" y="1068864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QUANTIFICAR INSUMOS 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9CDC9E8-EA30-7938-2EE9-AA89A0136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680" y="2791890"/>
            <a:ext cx="3974331" cy="2227798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FD18AE8C-AAEB-D741-B379-7F10DF50CF97}"/>
              </a:ext>
            </a:extLst>
          </p:cNvPr>
          <p:cNvSpPr txBox="1">
            <a:spLocks/>
          </p:cNvSpPr>
          <p:nvPr/>
        </p:nvSpPr>
        <p:spPr>
          <a:xfrm>
            <a:off x="1073198" y="2384030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3- SUPERESTRUTURA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C74474C-85F8-0ADA-8649-740F92613E3F}"/>
              </a:ext>
            </a:extLst>
          </p:cNvPr>
          <p:cNvSpPr txBox="1">
            <a:spLocks/>
          </p:cNvSpPr>
          <p:nvPr/>
        </p:nvSpPr>
        <p:spPr>
          <a:xfrm>
            <a:off x="5278277" y="2630988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3.3 Betão armado para vergas</a:t>
            </a: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23C589D9-A84E-AF6D-C536-B325B7A74F25}"/>
              </a:ext>
            </a:extLst>
          </p:cNvPr>
          <p:cNvSpPr txBox="1">
            <a:spLocks/>
          </p:cNvSpPr>
          <p:nvPr/>
        </p:nvSpPr>
        <p:spPr>
          <a:xfrm rot="5400000">
            <a:off x="9046524" y="3326654"/>
            <a:ext cx="2925473" cy="490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330709BD-9C3A-2ECE-9F26-7C48DD7F128C}"/>
              </a:ext>
            </a:extLst>
          </p:cNvPr>
          <p:cNvSpPr txBox="1">
            <a:spLocks/>
          </p:cNvSpPr>
          <p:nvPr/>
        </p:nvSpPr>
        <p:spPr>
          <a:xfrm>
            <a:off x="444319" y="1403163"/>
            <a:ext cx="4470855" cy="8327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Insumos são </a:t>
            </a:r>
            <a:r>
              <a:rPr lang="pt-PT" sz="1800" b="0" i="0" dirty="0">
                <a:solidFill>
                  <a:srgbClr val="040C28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todos os materiais que são utilizados por um empreendimento para a produção de determinada mercadoria.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8A7BEDF-9F84-5C8B-6FDB-C6A9C8D88211}"/>
              </a:ext>
            </a:extLst>
          </p:cNvPr>
          <p:cNvSpPr txBox="1">
            <a:spLocks/>
          </p:cNvSpPr>
          <p:nvPr/>
        </p:nvSpPr>
        <p:spPr>
          <a:xfrm>
            <a:off x="5415799" y="2877408"/>
            <a:ext cx="4199130" cy="2157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Cimento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Areia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Brita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Água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Aço 12 mm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Aço 6 mm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Arame recozido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Forma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Prego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Ripa</a:t>
            </a: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94DAE0F4-58D5-59DB-3A2F-7B741327F2EB}"/>
              </a:ext>
            </a:extLst>
          </p:cNvPr>
          <p:cNvSpPr txBox="1">
            <a:spLocks/>
          </p:cNvSpPr>
          <p:nvPr/>
        </p:nvSpPr>
        <p:spPr>
          <a:xfrm>
            <a:off x="5415799" y="1042495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FÓRMULA: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2" name="Título 1">
            <a:extLst>
              <a:ext uri="{FF2B5EF4-FFF2-40B4-BE49-F238E27FC236}">
                <a16:creationId xmlns:a16="http://schemas.microsoft.com/office/drawing/2014/main" id="{1F46E1F9-9ABD-396C-153C-23213A19ABD3}"/>
              </a:ext>
            </a:extLst>
          </p:cNvPr>
          <p:cNvSpPr txBox="1">
            <a:spLocks/>
          </p:cNvSpPr>
          <p:nvPr/>
        </p:nvSpPr>
        <p:spPr>
          <a:xfrm>
            <a:off x="5552237" y="1321834"/>
            <a:ext cx="4470855" cy="350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V= C x L x H</a:t>
            </a:r>
            <a:r>
              <a:rPr lang="pt-PT" sz="1800" dirty="0">
                <a:solidFill>
                  <a:srgbClr val="040C2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 m3 )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64F2BA0-02FE-D10F-E341-F0A1E3D845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0173" y="5264522"/>
            <a:ext cx="3980312" cy="2006787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774161C9-F8EB-2B1E-BB48-7F2BA7324F08}"/>
              </a:ext>
            </a:extLst>
          </p:cNvPr>
          <p:cNvSpPr txBox="1">
            <a:spLocks/>
          </p:cNvSpPr>
          <p:nvPr/>
        </p:nvSpPr>
        <p:spPr>
          <a:xfrm>
            <a:off x="5278277" y="5264522"/>
            <a:ext cx="1949141" cy="21573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Cimento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Areia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Brita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Água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Aço 12 mm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Aço 6 mm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Arame recozido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Forma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Prego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Ripa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BA9EAFB1-CC21-29ED-422F-63CBEAE6BA2B}"/>
              </a:ext>
            </a:extLst>
          </p:cNvPr>
          <p:cNvSpPr txBox="1">
            <a:spLocks/>
          </p:cNvSpPr>
          <p:nvPr/>
        </p:nvSpPr>
        <p:spPr>
          <a:xfrm>
            <a:off x="5278277" y="5064950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3.2 Betão armado para laje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B33C373B-22E2-2CD6-9FFE-F86F4C39A7E2}"/>
              </a:ext>
            </a:extLst>
          </p:cNvPr>
          <p:cNvSpPr txBox="1">
            <a:spLocks/>
          </p:cNvSpPr>
          <p:nvPr/>
        </p:nvSpPr>
        <p:spPr>
          <a:xfrm>
            <a:off x="7515364" y="5418883"/>
            <a:ext cx="1949141" cy="2855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Extensores</a:t>
            </a:r>
          </a:p>
        </p:txBody>
      </p:sp>
    </p:spTree>
    <p:extLst>
      <p:ext uri="{BB962C8B-B14F-4D97-AF65-F5344CB8AC3E}">
        <p14:creationId xmlns:p14="http://schemas.microsoft.com/office/powerpoint/2010/main" val="90027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48B337D-11EE-ED70-C37E-49D45A35A700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D2DF7B-4D64-CAB5-98CF-DBE4AD537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693" y="184515"/>
            <a:ext cx="8705088" cy="490643"/>
          </a:xfrm>
        </p:spPr>
        <p:txBody>
          <a:bodyPr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CURSO DE ORÇAMENTO DE OBRAS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6129584-1DFC-C69B-DC73-85AE3543DE7E}"/>
              </a:ext>
            </a:extLst>
          </p:cNvPr>
          <p:cNvSpPr/>
          <p:nvPr/>
        </p:nvSpPr>
        <p:spPr>
          <a:xfrm>
            <a:off x="10205820" y="1270905"/>
            <a:ext cx="485992" cy="801886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D17A466-E6CD-12E0-1FF9-36EAECF26E0D}"/>
              </a:ext>
            </a:extLst>
          </p:cNvPr>
          <p:cNvSpPr/>
          <p:nvPr/>
        </p:nvSpPr>
        <p:spPr>
          <a:xfrm>
            <a:off x="10205821" y="2109239"/>
            <a:ext cx="485991" cy="2952401"/>
          </a:xfrm>
          <a:prstGeom prst="rect">
            <a:avLst/>
          </a:prstGeom>
          <a:solidFill>
            <a:srgbClr val="FF0000">
              <a:alpha val="94902"/>
            </a:srgbClr>
          </a:solidFill>
          <a:ln>
            <a:solidFill>
              <a:srgbClr val="D3D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8EED4D-7628-76CC-80A3-AF1A2B37A337}"/>
              </a:ext>
            </a:extLst>
          </p:cNvPr>
          <p:cNvSpPr/>
          <p:nvPr/>
        </p:nvSpPr>
        <p:spPr>
          <a:xfrm>
            <a:off x="10205820" y="5098088"/>
            <a:ext cx="485992" cy="2461587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04E0E44-D2AC-C0A9-4CA1-A678E70808DB}"/>
              </a:ext>
            </a:extLst>
          </p:cNvPr>
          <p:cNvSpPr/>
          <p:nvPr/>
        </p:nvSpPr>
        <p:spPr>
          <a:xfrm>
            <a:off x="10205820" y="0"/>
            <a:ext cx="485992" cy="1234457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bg2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68056C-966B-94AF-AC96-9F0177C604D0}"/>
              </a:ext>
            </a:extLst>
          </p:cNvPr>
          <p:cNvSpPr txBox="1"/>
          <p:nvPr/>
        </p:nvSpPr>
        <p:spPr>
          <a:xfrm rot="16200000">
            <a:off x="10034268" y="475953"/>
            <a:ext cx="829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0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PAG. 12</a:t>
            </a:r>
            <a:endParaRPr lang="pt-AO" sz="1000" b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BF67D0D-8215-14F7-F4F2-DF85EC529CE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621" y="184515"/>
            <a:ext cx="702890" cy="75814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BE346CB6-3ED7-8718-D698-8F31F2FA8329}"/>
              </a:ext>
            </a:extLst>
          </p:cNvPr>
          <p:cNvSpPr txBox="1">
            <a:spLocks/>
          </p:cNvSpPr>
          <p:nvPr/>
        </p:nvSpPr>
        <p:spPr>
          <a:xfrm>
            <a:off x="401199" y="1068864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QUANTIFICAR INSUMOS 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9CDC9E8-EA30-7938-2EE9-AA89A0136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0772" y="1851697"/>
            <a:ext cx="3566402" cy="1826243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FD18AE8C-AAEB-D741-B379-7F10DF50CF97}"/>
              </a:ext>
            </a:extLst>
          </p:cNvPr>
          <p:cNvSpPr txBox="1">
            <a:spLocks/>
          </p:cNvSpPr>
          <p:nvPr/>
        </p:nvSpPr>
        <p:spPr>
          <a:xfrm>
            <a:off x="1065883" y="1548543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4- ALVENARIA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C74474C-85F8-0ADA-8649-740F92613E3F}"/>
              </a:ext>
            </a:extLst>
          </p:cNvPr>
          <p:cNvSpPr txBox="1">
            <a:spLocks/>
          </p:cNvSpPr>
          <p:nvPr/>
        </p:nvSpPr>
        <p:spPr>
          <a:xfrm>
            <a:off x="5155166" y="1971474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4.1 Alvenaria</a:t>
            </a: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23C589D9-A84E-AF6D-C536-B325B7A74F25}"/>
              </a:ext>
            </a:extLst>
          </p:cNvPr>
          <p:cNvSpPr txBox="1">
            <a:spLocks/>
          </p:cNvSpPr>
          <p:nvPr/>
        </p:nvSpPr>
        <p:spPr>
          <a:xfrm rot="5400000">
            <a:off x="9046524" y="3326654"/>
            <a:ext cx="2925473" cy="490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8A7BEDF-9F84-5C8B-6FDB-C6A9C8D88211}"/>
              </a:ext>
            </a:extLst>
          </p:cNvPr>
          <p:cNvSpPr txBox="1">
            <a:spLocks/>
          </p:cNvSpPr>
          <p:nvPr/>
        </p:nvSpPr>
        <p:spPr>
          <a:xfrm>
            <a:off x="5278277" y="2380627"/>
            <a:ext cx="4199130" cy="8493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Cimento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Areia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Água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Bloco</a:t>
            </a: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94DAE0F4-58D5-59DB-3A2F-7B741327F2EB}"/>
              </a:ext>
            </a:extLst>
          </p:cNvPr>
          <p:cNvSpPr txBox="1">
            <a:spLocks/>
          </p:cNvSpPr>
          <p:nvPr/>
        </p:nvSpPr>
        <p:spPr>
          <a:xfrm>
            <a:off x="5415799" y="1042495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FÓRMULA: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32" name="Título 1">
            <a:extLst>
              <a:ext uri="{FF2B5EF4-FFF2-40B4-BE49-F238E27FC236}">
                <a16:creationId xmlns:a16="http://schemas.microsoft.com/office/drawing/2014/main" id="{1F46E1F9-9ABD-396C-153C-23213A19ABD3}"/>
              </a:ext>
            </a:extLst>
          </p:cNvPr>
          <p:cNvSpPr txBox="1">
            <a:spLocks/>
          </p:cNvSpPr>
          <p:nvPr/>
        </p:nvSpPr>
        <p:spPr>
          <a:xfrm>
            <a:off x="6220955" y="4478084"/>
            <a:ext cx="4470855" cy="350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V= C x L </a:t>
            </a:r>
            <a:r>
              <a:rPr lang="pt-PT" sz="1800" dirty="0">
                <a:solidFill>
                  <a:srgbClr val="040C2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 m2 )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BA9EAFB1-CC21-29ED-422F-63CBEAE6BA2B}"/>
              </a:ext>
            </a:extLst>
          </p:cNvPr>
          <p:cNvSpPr txBox="1">
            <a:spLocks/>
          </p:cNvSpPr>
          <p:nvPr/>
        </p:nvSpPr>
        <p:spPr>
          <a:xfrm>
            <a:off x="5088082" y="3920250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5.1 Revestimento</a:t>
            </a: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7A9C6E4C-73AE-76D6-4DA2-0D03FC7AC4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88697" y="3779837"/>
            <a:ext cx="3190552" cy="1826242"/>
          </a:xfrm>
          <a:prstGeom prst="rect">
            <a:avLst/>
          </a:prstGeom>
        </p:spPr>
      </p:pic>
      <p:sp>
        <p:nvSpPr>
          <p:cNvPr id="20" name="Título 1">
            <a:extLst>
              <a:ext uri="{FF2B5EF4-FFF2-40B4-BE49-F238E27FC236}">
                <a16:creationId xmlns:a16="http://schemas.microsoft.com/office/drawing/2014/main" id="{006B4EA9-9514-939F-C4BA-E8DB90971201}"/>
              </a:ext>
            </a:extLst>
          </p:cNvPr>
          <p:cNvSpPr txBox="1">
            <a:spLocks/>
          </p:cNvSpPr>
          <p:nvPr/>
        </p:nvSpPr>
        <p:spPr>
          <a:xfrm>
            <a:off x="5345906" y="4248588"/>
            <a:ext cx="4199130" cy="66507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Cimento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Areia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Água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D9FFEC10-3626-26BC-4979-052D6F0A2E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4975" y="5671401"/>
            <a:ext cx="2737994" cy="1826242"/>
          </a:xfrm>
          <a:prstGeom prst="rect">
            <a:avLst/>
          </a:prstGeom>
        </p:spPr>
      </p:pic>
      <p:sp>
        <p:nvSpPr>
          <p:cNvPr id="23" name="Título 1">
            <a:extLst>
              <a:ext uri="{FF2B5EF4-FFF2-40B4-BE49-F238E27FC236}">
                <a16:creationId xmlns:a16="http://schemas.microsoft.com/office/drawing/2014/main" id="{3800F2AA-4BC2-C4F2-B715-00A6E77DCB18}"/>
              </a:ext>
            </a:extLst>
          </p:cNvPr>
          <p:cNvSpPr txBox="1">
            <a:spLocks/>
          </p:cNvSpPr>
          <p:nvPr/>
        </p:nvSpPr>
        <p:spPr>
          <a:xfrm>
            <a:off x="4970289" y="5671401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6.1 Pavimento</a:t>
            </a:r>
          </a:p>
        </p:txBody>
      </p:sp>
      <p:sp>
        <p:nvSpPr>
          <p:cNvPr id="24" name="Título 1">
            <a:extLst>
              <a:ext uri="{FF2B5EF4-FFF2-40B4-BE49-F238E27FC236}">
                <a16:creationId xmlns:a16="http://schemas.microsoft.com/office/drawing/2014/main" id="{2EB3C985-D865-92C0-C4A4-AB2074E16907}"/>
              </a:ext>
            </a:extLst>
          </p:cNvPr>
          <p:cNvSpPr txBox="1">
            <a:spLocks/>
          </p:cNvSpPr>
          <p:nvPr/>
        </p:nvSpPr>
        <p:spPr>
          <a:xfrm>
            <a:off x="6220957" y="2680073"/>
            <a:ext cx="4470855" cy="350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V= C x L </a:t>
            </a:r>
            <a:r>
              <a:rPr lang="pt-PT" sz="1800" dirty="0">
                <a:solidFill>
                  <a:srgbClr val="040C2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 m2 )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id="{3F3296B8-EA88-6572-A336-950BBD71E307}"/>
              </a:ext>
            </a:extLst>
          </p:cNvPr>
          <p:cNvSpPr txBox="1">
            <a:spLocks/>
          </p:cNvSpPr>
          <p:nvPr/>
        </p:nvSpPr>
        <p:spPr>
          <a:xfrm>
            <a:off x="5345906" y="5979734"/>
            <a:ext cx="4199130" cy="8383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Cimento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Areia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Água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Aço</a:t>
            </a:r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E25440D0-60C4-B0A5-7C04-853CD126D003}"/>
              </a:ext>
            </a:extLst>
          </p:cNvPr>
          <p:cNvSpPr txBox="1">
            <a:spLocks/>
          </p:cNvSpPr>
          <p:nvPr/>
        </p:nvSpPr>
        <p:spPr>
          <a:xfrm>
            <a:off x="6220956" y="6113763"/>
            <a:ext cx="4470855" cy="350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V= C x L </a:t>
            </a:r>
            <a:r>
              <a:rPr lang="pt-PT" sz="1800" dirty="0">
                <a:solidFill>
                  <a:srgbClr val="040C2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( m2 )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806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48B337D-11EE-ED70-C37E-49D45A35A700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D2DF7B-4D64-CAB5-98CF-DBE4AD537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693" y="184515"/>
            <a:ext cx="8705088" cy="490643"/>
          </a:xfrm>
        </p:spPr>
        <p:txBody>
          <a:bodyPr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CURSO DE ORÇAMENTO DE OBRAS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6129584-1DFC-C69B-DC73-85AE3543DE7E}"/>
              </a:ext>
            </a:extLst>
          </p:cNvPr>
          <p:cNvSpPr/>
          <p:nvPr/>
        </p:nvSpPr>
        <p:spPr>
          <a:xfrm>
            <a:off x="10205820" y="1270905"/>
            <a:ext cx="485992" cy="801886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D17A466-E6CD-12E0-1FF9-36EAECF26E0D}"/>
              </a:ext>
            </a:extLst>
          </p:cNvPr>
          <p:cNvSpPr/>
          <p:nvPr/>
        </p:nvSpPr>
        <p:spPr>
          <a:xfrm>
            <a:off x="10205821" y="2109239"/>
            <a:ext cx="485991" cy="2952401"/>
          </a:xfrm>
          <a:prstGeom prst="rect">
            <a:avLst/>
          </a:prstGeom>
          <a:solidFill>
            <a:srgbClr val="FF0000">
              <a:alpha val="94902"/>
            </a:srgbClr>
          </a:solidFill>
          <a:ln>
            <a:solidFill>
              <a:srgbClr val="D3D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8EED4D-7628-76CC-80A3-AF1A2B37A337}"/>
              </a:ext>
            </a:extLst>
          </p:cNvPr>
          <p:cNvSpPr/>
          <p:nvPr/>
        </p:nvSpPr>
        <p:spPr>
          <a:xfrm>
            <a:off x="10205820" y="5098088"/>
            <a:ext cx="485992" cy="2461587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04E0E44-D2AC-C0A9-4CA1-A678E70808DB}"/>
              </a:ext>
            </a:extLst>
          </p:cNvPr>
          <p:cNvSpPr/>
          <p:nvPr/>
        </p:nvSpPr>
        <p:spPr>
          <a:xfrm>
            <a:off x="10205820" y="0"/>
            <a:ext cx="485992" cy="1234457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bg2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68056C-966B-94AF-AC96-9F0177C604D0}"/>
              </a:ext>
            </a:extLst>
          </p:cNvPr>
          <p:cNvSpPr txBox="1"/>
          <p:nvPr/>
        </p:nvSpPr>
        <p:spPr>
          <a:xfrm rot="16200000">
            <a:off x="10034268" y="475953"/>
            <a:ext cx="829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0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PAG. 13</a:t>
            </a:r>
            <a:endParaRPr lang="pt-AO" sz="1000" b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BF67D0D-8215-14F7-F4F2-DF85EC529CE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621" y="184515"/>
            <a:ext cx="702890" cy="75814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BE346CB6-3ED7-8718-D698-8F31F2FA8329}"/>
              </a:ext>
            </a:extLst>
          </p:cNvPr>
          <p:cNvSpPr txBox="1">
            <a:spLocks/>
          </p:cNvSpPr>
          <p:nvPr/>
        </p:nvSpPr>
        <p:spPr>
          <a:xfrm>
            <a:off x="401199" y="1068864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QUANTIFICAR INSUMOS 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9CDC9E8-EA30-7938-2EE9-AA89A0136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479" y="1654278"/>
            <a:ext cx="3440486" cy="193169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FD18AE8C-AAEB-D741-B379-7F10DF50CF97}"/>
              </a:ext>
            </a:extLst>
          </p:cNvPr>
          <p:cNvSpPr txBox="1">
            <a:spLocks/>
          </p:cNvSpPr>
          <p:nvPr/>
        </p:nvSpPr>
        <p:spPr>
          <a:xfrm>
            <a:off x="818680" y="1424957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7- COBERTURA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C74474C-85F8-0ADA-8649-740F92613E3F}"/>
              </a:ext>
            </a:extLst>
          </p:cNvPr>
          <p:cNvSpPr txBox="1">
            <a:spLocks/>
          </p:cNvSpPr>
          <p:nvPr/>
        </p:nvSpPr>
        <p:spPr>
          <a:xfrm>
            <a:off x="5215610" y="1870088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7.1 Cobertura</a:t>
            </a: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23C589D9-A84E-AF6D-C536-B325B7A74F25}"/>
              </a:ext>
            </a:extLst>
          </p:cNvPr>
          <p:cNvSpPr txBox="1">
            <a:spLocks/>
          </p:cNvSpPr>
          <p:nvPr/>
        </p:nvSpPr>
        <p:spPr>
          <a:xfrm rot="5400000">
            <a:off x="9046524" y="3326654"/>
            <a:ext cx="2925473" cy="490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8A7BEDF-9F84-5C8B-6FDB-C6A9C8D88211}"/>
              </a:ext>
            </a:extLst>
          </p:cNvPr>
          <p:cNvSpPr txBox="1">
            <a:spLocks/>
          </p:cNvSpPr>
          <p:nvPr/>
        </p:nvSpPr>
        <p:spPr>
          <a:xfrm>
            <a:off x="5345906" y="2289101"/>
            <a:ext cx="4199130" cy="11689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Tubo 60 x 40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Tubo 40 x 40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Chapas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Parafusos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Cumeeira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Caleira</a:t>
            </a: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94DAE0F4-58D5-59DB-3A2F-7B741327F2EB}"/>
              </a:ext>
            </a:extLst>
          </p:cNvPr>
          <p:cNvSpPr txBox="1">
            <a:spLocks/>
          </p:cNvSpPr>
          <p:nvPr/>
        </p:nvSpPr>
        <p:spPr>
          <a:xfrm>
            <a:off x="6068689" y="1108270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FÓRMULA: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id="{1C8BEF7A-929E-02B4-A024-3E109B18B5F5}"/>
              </a:ext>
            </a:extLst>
          </p:cNvPr>
          <p:cNvSpPr txBox="1">
            <a:spLocks/>
          </p:cNvSpPr>
          <p:nvPr/>
        </p:nvSpPr>
        <p:spPr>
          <a:xfrm>
            <a:off x="6155324" y="2341776"/>
            <a:ext cx="4470855" cy="350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dirty="0">
                <a:solidFill>
                  <a:srgbClr val="47474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</a:t>
            </a:r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= C x L </a:t>
            </a:r>
            <a:r>
              <a:rPr lang="pt-PT" sz="1800" dirty="0">
                <a:solidFill>
                  <a:srgbClr val="040C2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 m2 )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F4D4096C-3679-E7A7-03F0-9B88742A014B}"/>
              </a:ext>
            </a:extLst>
          </p:cNvPr>
          <p:cNvSpPr txBox="1">
            <a:spLocks/>
          </p:cNvSpPr>
          <p:nvPr/>
        </p:nvSpPr>
        <p:spPr>
          <a:xfrm>
            <a:off x="715049" y="3715625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8- FORRO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80817E9E-671A-47F9-91D8-B3978BF93B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8680" y="4071718"/>
            <a:ext cx="3459383" cy="1937255"/>
          </a:xfrm>
          <a:prstGeom prst="rect">
            <a:avLst/>
          </a:prstGeom>
        </p:spPr>
      </p:pic>
      <p:sp>
        <p:nvSpPr>
          <p:cNvPr id="29" name="Título 1">
            <a:extLst>
              <a:ext uri="{FF2B5EF4-FFF2-40B4-BE49-F238E27FC236}">
                <a16:creationId xmlns:a16="http://schemas.microsoft.com/office/drawing/2014/main" id="{13C389A6-9D12-38BB-9305-861C15B266B9}"/>
              </a:ext>
            </a:extLst>
          </p:cNvPr>
          <p:cNvSpPr txBox="1">
            <a:spLocks/>
          </p:cNvSpPr>
          <p:nvPr/>
        </p:nvSpPr>
        <p:spPr>
          <a:xfrm>
            <a:off x="5278277" y="3976623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8.1 Teto falso</a:t>
            </a: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1765353E-A028-26F5-3746-B8E2A60D1238}"/>
              </a:ext>
            </a:extLst>
          </p:cNvPr>
          <p:cNvSpPr txBox="1">
            <a:spLocks/>
          </p:cNvSpPr>
          <p:nvPr/>
        </p:nvSpPr>
        <p:spPr>
          <a:xfrm>
            <a:off x="5278277" y="4393148"/>
            <a:ext cx="4199130" cy="220516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Placa de pladur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Perfil f-47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Cantoneira galvanizada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Parafusos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Bucha </a:t>
            </a:r>
            <a:r>
              <a:rPr lang="pt-PT" sz="1400" dirty="0" err="1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tapite</a:t>
            </a:r>
            <a:endParaRPr lang="pt-PT" sz="14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Fita de papel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Banda armada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Varão roscado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Pivot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Bucha latão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Massa de acabamento</a:t>
            </a:r>
          </a:p>
        </p:txBody>
      </p:sp>
      <p:sp>
        <p:nvSpPr>
          <p:cNvPr id="34" name="Título 1">
            <a:extLst>
              <a:ext uri="{FF2B5EF4-FFF2-40B4-BE49-F238E27FC236}">
                <a16:creationId xmlns:a16="http://schemas.microsoft.com/office/drawing/2014/main" id="{9458DC29-BCE0-B00A-157C-230419DD6047}"/>
              </a:ext>
            </a:extLst>
          </p:cNvPr>
          <p:cNvSpPr txBox="1">
            <a:spLocks/>
          </p:cNvSpPr>
          <p:nvPr/>
        </p:nvSpPr>
        <p:spPr>
          <a:xfrm>
            <a:off x="6220957" y="5145714"/>
            <a:ext cx="4470855" cy="350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dirty="0">
                <a:solidFill>
                  <a:srgbClr val="47474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</a:t>
            </a:r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= C x L </a:t>
            </a:r>
            <a:r>
              <a:rPr lang="pt-PT" sz="1800" dirty="0">
                <a:solidFill>
                  <a:srgbClr val="040C2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 m2 )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4029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48B337D-11EE-ED70-C37E-49D45A35A700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D2DF7B-4D64-CAB5-98CF-DBE4AD537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693" y="184515"/>
            <a:ext cx="8705088" cy="490643"/>
          </a:xfrm>
        </p:spPr>
        <p:txBody>
          <a:bodyPr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CURSO DE ORÇAMENTO DE OBRAS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6129584-1DFC-C69B-DC73-85AE3543DE7E}"/>
              </a:ext>
            </a:extLst>
          </p:cNvPr>
          <p:cNvSpPr/>
          <p:nvPr/>
        </p:nvSpPr>
        <p:spPr>
          <a:xfrm>
            <a:off x="10205820" y="1270905"/>
            <a:ext cx="485992" cy="801886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D17A466-E6CD-12E0-1FF9-36EAECF26E0D}"/>
              </a:ext>
            </a:extLst>
          </p:cNvPr>
          <p:cNvSpPr/>
          <p:nvPr/>
        </p:nvSpPr>
        <p:spPr>
          <a:xfrm>
            <a:off x="10205821" y="2109239"/>
            <a:ext cx="485991" cy="2952401"/>
          </a:xfrm>
          <a:prstGeom prst="rect">
            <a:avLst/>
          </a:prstGeom>
          <a:solidFill>
            <a:srgbClr val="FF0000">
              <a:alpha val="94902"/>
            </a:srgbClr>
          </a:solidFill>
          <a:ln>
            <a:solidFill>
              <a:srgbClr val="D3D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8EED4D-7628-76CC-80A3-AF1A2B37A337}"/>
              </a:ext>
            </a:extLst>
          </p:cNvPr>
          <p:cNvSpPr/>
          <p:nvPr/>
        </p:nvSpPr>
        <p:spPr>
          <a:xfrm>
            <a:off x="10205820" y="5098088"/>
            <a:ext cx="485992" cy="2461587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04E0E44-D2AC-C0A9-4CA1-A678E70808DB}"/>
              </a:ext>
            </a:extLst>
          </p:cNvPr>
          <p:cNvSpPr/>
          <p:nvPr/>
        </p:nvSpPr>
        <p:spPr>
          <a:xfrm>
            <a:off x="10205820" y="0"/>
            <a:ext cx="485992" cy="1234457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bg2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68056C-966B-94AF-AC96-9F0177C604D0}"/>
              </a:ext>
            </a:extLst>
          </p:cNvPr>
          <p:cNvSpPr txBox="1"/>
          <p:nvPr/>
        </p:nvSpPr>
        <p:spPr>
          <a:xfrm rot="16200000">
            <a:off x="10034268" y="475953"/>
            <a:ext cx="829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0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PAG. 14</a:t>
            </a:r>
            <a:endParaRPr lang="pt-AO" sz="1000" b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BF67D0D-8215-14F7-F4F2-DF85EC529CE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621" y="184515"/>
            <a:ext cx="702890" cy="75814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BE346CB6-3ED7-8718-D698-8F31F2FA8329}"/>
              </a:ext>
            </a:extLst>
          </p:cNvPr>
          <p:cNvSpPr txBox="1">
            <a:spLocks/>
          </p:cNvSpPr>
          <p:nvPr/>
        </p:nvSpPr>
        <p:spPr>
          <a:xfrm>
            <a:off x="401199" y="1068864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QUANTIFICAR INSUMOS 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9CDC9E8-EA30-7938-2EE9-AA89A0136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5220" y="1720113"/>
            <a:ext cx="3433003" cy="1931690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FD18AE8C-AAEB-D741-B379-7F10DF50CF97}"/>
              </a:ext>
            </a:extLst>
          </p:cNvPr>
          <p:cNvSpPr txBox="1">
            <a:spLocks/>
          </p:cNvSpPr>
          <p:nvPr/>
        </p:nvSpPr>
        <p:spPr>
          <a:xfrm>
            <a:off x="818680" y="1424957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9- REVESTIMENTO CERÂMICO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C74474C-85F8-0ADA-8649-740F92613E3F}"/>
              </a:ext>
            </a:extLst>
          </p:cNvPr>
          <p:cNvSpPr txBox="1">
            <a:spLocks/>
          </p:cNvSpPr>
          <p:nvPr/>
        </p:nvSpPr>
        <p:spPr>
          <a:xfrm>
            <a:off x="5189386" y="1607382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9.1 Revestimento cerâmico</a:t>
            </a: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23C589D9-A84E-AF6D-C536-B325B7A74F25}"/>
              </a:ext>
            </a:extLst>
          </p:cNvPr>
          <p:cNvSpPr txBox="1">
            <a:spLocks/>
          </p:cNvSpPr>
          <p:nvPr/>
        </p:nvSpPr>
        <p:spPr>
          <a:xfrm rot="5400000">
            <a:off x="9046524" y="3326654"/>
            <a:ext cx="2925473" cy="490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8A7BEDF-9F84-5C8B-6FDB-C6A9C8D88211}"/>
              </a:ext>
            </a:extLst>
          </p:cNvPr>
          <p:cNvSpPr txBox="1">
            <a:spLocks/>
          </p:cNvSpPr>
          <p:nvPr/>
        </p:nvSpPr>
        <p:spPr>
          <a:xfrm>
            <a:off x="5345906" y="2137603"/>
            <a:ext cx="4199130" cy="695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endParaRPr lang="pt-PT" sz="1800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Azulejo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Cimento cola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Betume</a:t>
            </a: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94DAE0F4-58D5-59DB-3A2F-7B741327F2EB}"/>
              </a:ext>
            </a:extLst>
          </p:cNvPr>
          <p:cNvSpPr txBox="1">
            <a:spLocks/>
          </p:cNvSpPr>
          <p:nvPr/>
        </p:nvSpPr>
        <p:spPr>
          <a:xfrm>
            <a:off x="6068689" y="1108270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FÓRMULA: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id="{1C8BEF7A-929E-02B4-A024-3E109B18B5F5}"/>
              </a:ext>
            </a:extLst>
          </p:cNvPr>
          <p:cNvSpPr txBox="1">
            <a:spLocks/>
          </p:cNvSpPr>
          <p:nvPr/>
        </p:nvSpPr>
        <p:spPr>
          <a:xfrm>
            <a:off x="6418671" y="2310691"/>
            <a:ext cx="4470855" cy="350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dirty="0">
                <a:solidFill>
                  <a:srgbClr val="47474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</a:t>
            </a:r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= C x L </a:t>
            </a:r>
            <a:r>
              <a:rPr lang="pt-PT" sz="1800" dirty="0">
                <a:solidFill>
                  <a:srgbClr val="040C2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 m2 )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F4D4096C-3679-E7A7-03F0-9B88742A014B}"/>
              </a:ext>
            </a:extLst>
          </p:cNvPr>
          <p:cNvSpPr txBox="1">
            <a:spLocks/>
          </p:cNvSpPr>
          <p:nvPr/>
        </p:nvSpPr>
        <p:spPr>
          <a:xfrm>
            <a:off x="700418" y="3921031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10- PAVIMENTO CERÂMICO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80817E9E-671A-47F9-91D8-B3978BF93B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46" y="4350394"/>
            <a:ext cx="3441379" cy="2290668"/>
          </a:xfrm>
          <a:prstGeom prst="rect">
            <a:avLst/>
          </a:prstGeom>
        </p:spPr>
      </p:pic>
      <p:sp>
        <p:nvSpPr>
          <p:cNvPr id="29" name="Título 1">
            <a:extLst>
              <a:ext uri="{FF2B5EF4-FFF2-40B4-BE49-F238E27FC236}">
                <a16:creationId xmlns:a16="http://schemas.microsoft.com/office/drawing/2014/main" id="{13C389A6-9D12-38BB-9305-861C15B266B9}"/>
              </a:ext>
            </a:extLst>
          </p:cNvPr>
          <p:cNvSpPr txBox="1">
            <a:spLocks/>
          </p:cNvSpPr>
          <p:nvPr/>
        </p:nvSpPr>
        <p:spPr>
          <a:xfrm>
            <a:off x="5278277" y="4057136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10.1 Pavimento cerâmico</a:t>
            </a:r>
          </a:p>
        </p:txBody>
      </p:sp>
      <p:sp>
        <p:nvSpPr>
          <p:cNvPr id="34" name="Título 1">
            <a:extLst>
              <a:ext uri="{FF2B5EF4-FFF2-40B4-BE49-F238E27FC236}">
                <a16:creationId xmlns:a16="http://schemas.microsoft.com/office/drawing/2014/main" id="{9458DC29-BCE0-B00A-157C-230419DD6047}"/>
              </a:ext>
            </a:extLst>
          </p:cNvPr>
          <p:cNvSpPr txBox="1">
            <a:spLocks/>
          </p:cNvSpPr>
          <p:nvPr/>
        </p:nvSpPr>
        <p:spPr>
          <a:xfrm>
            <a:off x="6345316" y="4859799"/>
            <a:ext cx="4470855" cy="350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dirty="0">
                <a:solidFill>
                  <a:srgbClr val="47474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</a:t>
            </a:r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= C x L </a:t>
            </a:r>
            <a:r>
              <a:rPr lang="pt-PT" sz="1800" dirty="0">
                <a:solidFill>
                  <a:srgbClr val="040C2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 m2 )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FF3ED46-32EA-F97F-87D9-643C5038A6D1}"/>
              </a:ext>
            </a:extLst>
          </p:cNvPr>
          <p:cNvSpPr txBox="1">
            <a:spLocks/>
          </p:cNvSpPr>
          <p:nvPr/>
        </p:nvSpPr>
        <p:spPr>
          <a:xfrm>
            <a:off x="5345906" y="4698038"/>
            <a:ext cx="4199130" cy="6367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Mosaicos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Cimento cola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Betume</a:t>
            </a:r>
          </a:p>
        </p:txBody>
      </p:sp>
    </p:spTree>
    <p:extLst>
      <p:ext uri="{BB962C8B-B14F-4D97-AF65-F5344CB8AC3E}">
        <p14:creationId xmlns:p14="http://schemas.microsoft.com/office/powerpoint/2010/main" val="1696800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48B337D-11EE-ED70-C37E-49D45A35A700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D2DF7B-4D64-CAB5-98CF-DBE4AD537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693" y="184515"/>
            <a:ext cx="8705088" cy="490643"/>
          </a:xfrm>
        </p:spPr>
        <p:txBody>
          <a:bodyPr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CURSO DE ORÇAMENTO DE OBRAS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6129584-1DFC-C69B-DC73-85AE3543DE7E}"/>
              </a:ext>
            </a:extLst>
          </p:cNvPr>
          <p:cNvSpPr/>
          <p:nvPr/>
        </p:nvSpPr>
        <p:spPr>
          <a:xfrm>
            <a:off x="10205820" y="1270905"/>
            <a:ext cx="485992" cy="801886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D17A466-E6CD-12E0-1FF9-36EAECF26E0D}"/>
              </a:ext>
            </a:extLst>
          </p:cNvPr>
          <p:cNvSpPr/>
          <p:nvPr/>
        </p:nvSpPr>
        <p:spPr>
          <a:xfrm>
            <a:off x="10205821" y="2109239"/>
            <a:ext cx="485991" cy="2952401"/>
          </a:xfrm>
          <a:prstGeom prst="rect">
            <a:avLst/>
          </a:prstGeom>
          <a:solidFill>
            <a:srgbClr val="FF0000">
              <a:alpha val="94902"/>
            </a:srgbClr>
          </a:solidFill>
          <a:ln>
            <a:solidFill>
              <a:srgbClr val="D3D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8EED4D-7628-76CC-80A3-AF1A2B37A337}"/>
              </a:ext>
            </a:extLst>
          </p:cNvPr>
          <p:cNvSpPr/>
          <p:nvPr/>
        </p:nvSpPr>
        <p:spPr>
          <a:xfrm>
            <a:off x="10205820" y="5098088"/>
            <a:ext cx="485992" cy="2461587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04E0E44-D2AC-C0A9-4CA1-A678E70808DB}"/>
              </a:ext>
            </a:extLst>
          </p:cNvPr>
          <p:cNvSpPr/>
          <p:nvPr/>
        </p:nvSpPr>
        <p:spPr>
          <a:xfrm>
            <a:off x="10205820" y="0"/>
            <a:ext cx="485992" cy="1234457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bg2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68056C-966B-94AF-AC96-9F0177C604D0}"/>
              </a:ext>
            </a:extLst>
          </p:cNvPr>
          <p:cNvSpPr txBox="1"/>
          <p:nvPr/>
        </p:nvSpPr>
        <p:spPr>
          <a:xfrm rot="16200000">
            <a:off x="10034268" y="475953"/>
            <a:ext cx="829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0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PAG. 15</a:t>
            </a:r>
            <a:endParaRPr lang="pt-AO" sz="1000" b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BF67D0D-8215-14F7-F4F2-DF85EC529CE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621" y="184515"/>
            <a:ext cx="702890" cy="75814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BE346CB6-3ED7-8718-D698-8F31F2FA8329}"/>
              </a:ext>
            </a:extLst>
          </p:cNvPr>
          <p:cNvSpPr txBox="1">
            <a:spLocks/>
          </p:cNvSpPr>
          <p:nvPr/>
        </p:nvSpPr>
        <p:spPr>
          <a:xfrm>
            <a:off x="401199" y="1068864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QUANTIFICAR INSUMOS 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9CDC9E8-EA30-7938-2EE9-AA89A01361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7145" y="1671628"/>
            <a:ext cx="3441379" cy="2521927"/>
          </a:xfrm>
          <a:prstGeom prst="rect">
            <a:avLst/>
          </a:prstGeom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FD18AE8C-AAEB-D741-B379-7F10DF50CF97}"/>
              </a:ext>
            </a:extLst>
          </p:cNvPr>
          <p:cNvSpPr txBox="1">
            <a:spLocks/>
          </p:cNvSpPr>
          <p:nvPr/>
        </p:nvSpPr>
        <p:spPr>
          <a:xfrm>
            <a:off x="818680" y="1424957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11- PINTURA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EC74474C-85F8-0ADA-8649-740F92613E3F}"/>
              </a:ext>
            </a:extLst>
          </p:cNvPr>
          <p:cNvSpPr txBox="1">
            <a:spLocks/>
          </p:cNvSpPr>
          <p:nvPr/>
        </p:nvSpPr>
        <p:spPr>
          <a:xfrm>
            <a:off x="5215610" y="1682482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11.1 Pintura</a:t>
            </a: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23C589D9-A84E-AF6D-C536-B325B7A74F25}"/>
              </a:ext>
            </a:extLst>
          </p:cNvPr>
          <p:cNvSpPr txBox="1">
            <a:spLocks/>
          </p:cNvSpPr>
          <p:nvPr/>
        </p:nvSpPr>
        <p:spPr>
          <a:xfrm rot="5400000">
            <a:off x="9046524" y="3326654"/>
            <a:ext cx="2925473" cy="490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48A7BEDF-9F84-5C8B-6FDB-C6A9C8D88211}"/>
              </a:ext>
            </a:extLst>
          </p:cNvPr>
          <p:cNvSpPr txBox="1">
            <a:spLocks/>
          </p:cNvSpPr>
          <p:nvPr/>
        </p:nvSpPr>
        <p:spPr>
          <a:xfrm>
            <a:off x="5274543" y="2285616"/>
            <a:ext cx="4199130" cy="129395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Massa estuque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Tinta Primária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Tinta de acabamento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Haste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Rolo anti gota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Pincel médio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Pincel fino</a:t>
            </a:r>
          </a:p>
        </p:txBody>
      </p:sp>
      <p:sp>
        <p:nvSpPr>
          <p:cNvPr id="31" name="Título 1">
            <a:extLst>
              <a:ext uri="{FF2B5EF4-FFF2-40B4-BE49-F238E27FC236}">
                <a16:creationId xmlns:a16="http://schemas.microsoft.com/office/drawing/2014/main" id="{94DAE0F4-58D5-59DB-3A2F-7B741327F2EB}"/>
              </a:ext>
            </a:extLst>
          </p:cNvPr>
          <p:cNvSpPr txBox="1">
            <a:spLocks/>
          </p:cNvSpPr>
          <p:nvPr/>
        </p:nvSpPr>
        <p:spPr>
          <a:xfrm>
            <a:off x="6068689" y="1108270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 FÓRMULA: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5" name="Título 1">
            <a:extLst>
              <a:ext uri="{FF2B5EF4-FFF2-40B4-BE49-F238E27FC236}">
                <a16:creationId xmlns:a16="http://schemas.microsoft.com/office/drawing/2014/main" id="{1C8BEF7A-929E-02B4-A024-3E109B18B5F5}"/>
              </a:ext>
            </a:extLst>
          </p:cNvPr>
          <p:cNvSpPr txBox="1">
            <a:spLocks/>
          </p:cNvSpPr>
          <p:nvPr/>
        </p:nvSpPr>
        <p:spPr>
          <a:xfrm>
            <a:off x="6418671" y="2611886"/>
            <a:ext cx="4470855" cy="35001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dirty="0">
                <a:solidFill>
                  <a:srgbClr val="474747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</a:t>
            </a:r>
            <a:r>
              <a:rPr lang="pt-PT" sz="1800" b="0" i="0" dirty="0">
                <a:solidFill>
                  <a:srgbClr val="474747"/>
                </a:solidFill>
                <a:effectLst/>
                <a:latin typeface="Helvetica" panose="020B0604020202020204" pitchFamily="34" charset="0"/>
                <a:cs typeface="Helvetica" panose="020B0604020202020204" pitchFamily="34" charset="0"/>
              </a:rPr>
              <a:t>= C x L </a:t>
            </a:r>
            <a:r>
              <a:rPr lang="pt-PT" sz="1800" dirty="0">
                <a:solidFill>
                  <a:srgbClr val="040C28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( m2 )</a:t>
            </a:r>
            <a:endParaRPr lang="pt-AO" sz="1800" b="1" dirty="0">
              <a:latin typeface="Helvetica" panose="020B0604020202020204" pitchFamily="34" charset="0"/>
              <a:ea typeface="ADLaM Display" panose="02010000000000000000" pitchFamily="2" charset="0"/>
              <a:cs typeface="Helvetica" panose="020B0604020202020204" pitchFamily="34" charset="0"/>
            </a:endParaRPr>
          </a:p>
        </p:txBody>
      </p:sp>
      <p:sp>
        <p:nvSpPr>
          <p:cNvPr id="26" name="Título 1">
            <a:extLst>
              <a:ext uri="{FF2B5EF4-FFF2-40B4-BE49-F238E27FC236}">
                <a16:creationId xmlns:a16="http://schemas.microsoft.com/office/drawing/2014/main" id="{F4D4096C-3679-E7A7-03F0-9B88742A014B}"/>
              </a:ext>
            </a:extLst>
          </p:cNvPr>
          <p:cNvSpPr txBox="1">
            <a:spLocks/>
          </p:cNvSpPr>
          <p:nvPr/>
        </p:nvSpPr>
        <p:spPr>
          <a:xfrm>
            <a:off x="848620" y="4402775"/>
            <a:ext cx="3841976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12- SANITÁRIOS</a:t>
            </a:r>
            <a:endParaRPr lang="pt-AO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80817E9E-671A-47F9-91D8-B3978BF93B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8620" y="4850495"/>
            <a:ext cx="3441379" cy="1927172"/>
          </a:xfrm>
          <a:prstGeom prst="rect">
            <a:avLst/>
          </a:prstGeom>
        </p:spPr>
      </p:pic>
      <p:sp>
        <p:nvSpPr>
          <p:cNvPr id="29" name="Título 1">
            <a:extLst>
              <a:ext uri="{FF2B5EF4-FFF2-40B4-BE49-F238E27FC236}">
                <a16:creationId xmlns:a16="http://schemas.microsoft.com/office/drawing/2014/main" id="{13C389A6-9D12-38BB-9305-861C15B266B9}"/>
              </a:ext>
            </a:extLst>
          </p:cNvPr>
          <p:cNvSpPr txBox="1">
            <a:spLocks/>
          </p:cNvSpPr>
          <p:nvPr/>
        </p:nvSpPr>
        <p:spPr>
          <a:xfrm>
            <a:off x="5274543" y="4780049"/>
            <a:ext cx="5293650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algn="l"/>
            <a:r>
              <a:rPr lang="pt-PT" sz="18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12.1 Sanitários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2FF3ED46-32EA-F97F-87D9-643C5038A6D1}"/>
              </a:ext>
            </a:extLst>
          </p:cNvPr>
          <p:cNvSpPr txBox="1">
            <a:spLocks/>
          </p:cNvSpPr>
          <p:nvPr/>
        </p:nvSpPr>
        <p:spPr>
          <a:xfrm>
            <a:off x="5345906" y="5814698"/>
            <a:ext cx="4199130" cy="6367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Sanitas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Urinol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Lavatórios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Chuveiros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Poliban</a:t>
            </a:r>
          </a:p>
          <a:p>
            <a:pPr marL="285750" indent="-28575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PT" sz="1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Lava loiças</a:t>
            </a:r>
          </a:p>
        </p:txBody>
      </p:sp>
    </p:spTree>
    <p:extLst>
      <p:ext uri="{BB962C8B-B14F-4D97-AF65-F5344CB8AC3E}">
        <p14:creationId xmlns:p14="http://schemas.microsoft.com/office/powerpoint/2010/main" val="3601615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E48B337D-11EE-ED70-C37E-49D45A35A700}"/>
              </a:ext>
            </a:extLst>
          </p:cNvPr>
          <p:cNvSpPr/>
          <p:nvPr/>
        </p:nvSpPr>
        <p:spPr>
          <a:xfrm>
            <a:off x="1199693" y="184515"/>
            <a:ext cx="8705088" cy="58473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7D2DF7B-4D64-CAB5-98CF-DBE4AD537B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9693" y="184515"/>
            <a:ext cx="8705088" cy="490643"/>
          </a:xfrm>
        </p:spPr>
        <p:txBody>
          <a:bodyPr>
            <a:noAutofit/>
          </a:bodyPr>
          <a:lstStyle/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CURSO DE ORÇAMENTO DE OBRAS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6129584-1DFC-C69B-DC73-85AE3543DE7E}"/>
              </a:ext>
            </a:extLst>
          </p:cNvPr>
          <p:cNvSpPr/>
          <p:nvPr/>
        </p:nvSpPr>
        <p:spPr>
          <a:xfrm>
            <a:off x="10205820" y="1270905"/>
            <a:ext cx="485992" cy="801886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AD17A466-E6CD-12E0-1FF9-36EAECF26E0D}"/>
              </a:ext>
            </a:extLst>
          </p:cNvPr>
          <p:cNvSpPr/>
          <p:nvPr/>
        </p:nvSpPr>
        <p:spPr>
          <a:xfrm>
            <a:off x="10205821" y="2109239"/>
            <a:ext cx="485991" cy="2952401"/>
          </a:xfrm>
          <a:prstGeom prst="rect">
            <a:avLst/>
          </a:prstGeom>
          <a:solidFill>
            <a:srgbClr val="FF0000">
              <a:alpha val="94902"/>
            </a:srgbClr>
          </a:solidFill>
          <a:ln>
            <a:solidFill>
              <a:srgbClr val="D3D4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98EED4D-7628-76CC-80A3-AF1A2B37A337}"/>
              </a:ext>
            </a:extLst>
          </p:cNvPr>
          <p:cNvSpPr/>
          <p:nvPr/>
        </p:nvSpPr>
        <p:spPr>
          <a:xfrm>
            <a:off x="10205820" y="5098088"/>
            <a:ext cx="485992" cy="2461587"/>
          </a:xfrm>
          <a:prstGeom prst="rect">
            <a:avLst/>
          </a:prstGeom>
          <a:solidFill>
            <a:schemeClr val="tx2">
              <a:lumMod val="10000"/>
              <a:lumOff val="90000"/>
              <a:alpha val="9686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579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04E0E44-D2AC-C0A9-4CA1-A678E70808DB}"/>
              </a:ext>
            </a:extLst>
          </p:cNvPr>
          <p:cNvSpPr/>
          <p:nvPr/>
        </p:nvSpPr>
        <p:spPr>
          <a:xfrm>
            <a:off x="10205820" y="0"/>
            <a:ext cx="485992" cy="1234457"/>
          </a:xfrm>
          <a:prstGeom prst="rect">
            <a:avLst/>
          </a:prstGeom>
          <a:solidFill>
            <a:srgbClr val="343434">
              <a:alpha val="9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AO" sz="1579" dirty="0">
              <a:solidFill>
                <a:schemeClr val="bg2"/>
              </a:solidFill>
              <a:latin typeface="Amasis MT Pro" panose="020405040500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68056C-966B-94AF-AC96-9F0177C604D0}"/>
              </a:ext>
            </a:extLst>
          </p:cNvPr>
          <p:cNvSpPr txBox="1"/>
          <p:nvPr/>
        </p:nvSpPr>
        <p:spPr>
          <a:xfrm rot="16200000">
            <a:off x="10034268" y="475953"/>
            <a:ext cx="82909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1000" b="1" dirty="0">
                <a:solidFill>
                  <a:schemeClr val="bg1"/>
                </a:solidFill>
                <a:latin typeface="Abadi Extra Light" panose="020B0204020104020204" pitchFamily="34" charset="0"/>
              </a:rPr>
              <a:t>PAG. 16</a:t>
            </a:r>
            <a:endParaRPr lang="pt-AO" sz="1000" b="1" dirty="0">
              <a:solidFill>
                <a:schemeClr val="bg1"/>
              </a:solidFill>
              <a:latin typeface="Abadi Extra Light" panose="020B020402010402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BF67D0D-8215-14F7-F4F2-DF85EC529CE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3621" y="184515"/>
            <a:ext cx="702890" cy="758140"/>
          </a:xfrm>
          <a:prstGeom prst="rect">
            <a:avLst/>
          </a:prstGeom>
        </p:spPr>
      </p:pic>
      <p:sp>
        <p:nvSpPr>
          <p:cNvPr id="21" name="Título 1">
            <a:extLst>
              <a:ext uri="{FF2B5EF4-FFF2-40B4-BE49-F238E27FC236}">
                <a16:creationId xmlns:a16="http://schemas.microsoft.com/office/drawing/2014/main" id="{BE346CB6-3ED7-8718-D698-8F31F2FA8329}"/>
              </a:ext>
            </a:extLst>
          </p:cNvPr>
          <p:cNvSpPr txBox="1">
            <a:spLocks/>
          </p:cNvSpPr>
          <p:nvPr/>
        </p:nvSpPr>
        <p:spPr>
          <a:xfrm>
            <a:off x="3201207" y="3628260"/>
            <a:ext cx="4289397" cy="3031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18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r>
              <a:rPr lang="pt-PT" sz="6600" b="1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PRÁTICA</a:t>
            </a:r>
            <a:endParaRPr lang="pt-AO" sz="6600" b="1" dirty="0">
              <a:latin typeface="ADLaM Display" panose="02010000000000000000" pitchFamily="2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sp>
        <p:nvSpPr>
          <p:cNvPr id="27" name="Título 1">
            <a:extLst>
              <a:ext uri="{FF2B5EF4-FFF2-40B4-BE49-F238E27FC236}">
                <a16:creationId xmlns:a16="http://schemas.microsoft.com/office/drawing/2014/main" id="{23C589D9-A84E-AF6D-C536-B325B7A74F25}"/>
              </a:ext>
            </a:extLst>
          </p:cNvPr>
          <p:cNvSpPr txBox="1">
            <a:spLocks/>
          </p:cNvSpPr>
          <p:nvPr/>
        </p:nvSpPr>
        <p:spPr>
          <a:xfrm rot="5400000">
            <a:off x="9046524" y="3326654"/>
            <a:ext cx="2925473" cy="4906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100794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14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chemeClr val="bg1"/>
                </a:solidFill>
                <a:latin typeface="ADLaM Display" panose="020F0502020204030204" pitchFamily="2" charset="0"/>
                <a:ea typeface="ADLaM Display" panose="020F0502020204030204" pitchFamily="2" charset="0"/>
                <a:cs typeface="ADLaM Display" panose="020F0502020204030204" pitchFamily="2" charset="0"/>
              </a:rPr>
              <a:t>ACADEMIA TRAÇO</a:t>
            </a:r>
            <a:endParaRPr lang="pt-AO" sz="1800" b="1" dirty="0">
              <a:solidFill>
                <a:schemeClr val="bg1"/>
              </a:solidFill>
              <a:latin typeface="ADLaM Display" panose="020F0502020204030204" pitchFamily="2" charset="0"/>
              <a:ea typeface="ADLaM Display" panose="020F0502020204030204" pitchFamily="2" charset="0"/>
              <a:cs typeface="ADLaM Display" panose="020F05020202040302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6273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1795</TotalTime>
  <Words>924</Words>
  <Application>Microsoft Office PowerPoint</Application>
  <PresentationFormat>Personalizados</PresentationFormat>
  <Paragraphs>393</Paragraphs>
  <Slides>15</Slides>
  <Notes>15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23" baseType="lpstr">
      <vt:lpstr>Abadi Extra Light</vt:lpstr>
      <vt:lpstr>ADLaM Display</vt:lpstr>
      <vt:lpstr>Amasis MT Pro</vt:lpstr>
      <vt:lpstr>Aptos</vt:lpstr>
      <vt:lpstr>Aptos Display</vt:lpstr>
      <vt:lpstr>Arial</vt:lpstr>
      <vt:lpstr>Helvetica</vt:lpstr>
      <vt:lpstr>Tema do Office</vt:lpstr>
      <vt:lpstr>Apresentação do PowerPoint</vt:lpstr>
      <vt:lpstr>CURSO DE ORÇAMENTO DE OBRAS</vt:lpstr>
      <vt:lpstr>CURSO DE ORÇAMENTO DE OBRAS</vt:lpstr>
      <vt:lpstr>CURSO DE ORÇAMENTO DE OBRAS</vt:lpstr>
      <vt:lpstr>CURSO DE ORÇAMENTO DE OBRAS</vt:lpstr>
      <vt:lpstr>CURSO DE ORÇAMENTO DE OBRAS</vt:lpstr>
      <vt:lpstr>CURSO DE ORÇAMENTO DE OBRAS</vt:lpstr>
      <vt:lpstr>CURSO DE ORÇAMENTO DE OBRAS</vt:lpstr>
      <vt:lpstr>CURSO DE ORÇAMENTO DE OBRAS</vt:lpstr>
      <vt:lpstr>CURSO DE ORÇAMENTO DE OBRAS</vt:lpstr>
      <vt:lpstr>CURSO DE ORÇAMENTO DE OBRAS</vt:lpstr>
      <vt:lpstr>CURSO DE ORÇAMENTO DE OBRAS</vt:lpstr>
      <vt:lpstr>CURSO DE ORÇAMENTO DE OBRAS</vt:lpstr>
      <vt:lpstr>CURSO DE ORÇAMENTO DE OBRAS</vt:lpstr>
      <vt:lpstr>CURSO DE ORÇAMENTO DE OBRAS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CONSTRUTORA QUEIROZ GALVÃO E O SISTEMA METROFERROVIÁRIO NO BRASIL</dc:title>
  <dc:creator>Estevao Malengue Antonio Carlos</dc:creator>
  <cp:lastModifiedBy>Estevao Malengue Antonio Carlos</cp:lastModifiedBy>
  <cp:revision>45</cp:revision>
  <cp:lastPrinted>2025-03-10T13:52:26Z</cp:lastPrinted>
  <dcterms:created xsi:type="dcterms:W3CDTF">2024-03-26T09:05:58Z</dcterms:created>
  <dcterms:modified xsi:type="dcterms:W3CDTF">2026-04-13T18:15:02Z</dcterms:modified>
</cp:coreProperties>
</file>